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74" r:id="rId2"/>
    <p:sldId id="282" r:id="rId3"/>
    <p:sldId id="283" r:id="rId4"/>
    <p:sldId id="284" r:id="rId5"/>
    <p:sldId id="285" r:id="rId6"/>
    <p:sldId id="286" r:id="rId7"/>
    <p:sldId id="275" r:id="rId8"/>
    <p:sldId id="280" r:id="rId9"/>
    <p:sldId id="279" r:id="rId10"/>
    <p:sldId id="281" r:id="rId11"/>
    <p:sldId id="290" r:id="rId12"/>
    <p:sldId id="291" r:id="rId13"/>
    <p:sldId id="328" r:id="rId14"/>
    <p:sldId id="278" r:id="rId15"/>
    <p:sldId id="287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32" r:id="rId28"/>
    <p:sldId id="305" r:id="rId29"/>
    <p:sldId id="304" r:id="rId30"/>
    <p:sldId id="347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4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49" r:id="rId52"/>
    <p:sldId id="350" r:id="rId53"/>
    <p:sldId id="335" r:id="rId54"/>
    <p:sldId id="345" r:id="rId55"/>
    <p:sldId id="342" r:id="rId56"/>
    <p:sldId id="344" r:id="rId57"/>
    <p:sldId id="339" r:id="rId58"/>
    <p:sldId id="340" r:id="rId59"/>
    <p:sldId id="348" r:id="rId60"/>
    <p:sldId id="327" r:id="rId61"/>
    <p:sldId id="329" r:id="rId62"/>
    <p:sldId id="330" r:id="rId63"/>
    <p:sldId id="331" r:id="rId64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F09C"/>
    <a:srgbClr val="FFFFFF"/>
    <a:srgbClr val="CC3399"/>
    <a:srgbClr val="FFFF00"/>
    <a:srgbClr val="004620"/>
    <a:srgbClr val="FF00FF"/>
    <a:srgbClr val="FFC9FF"/>
    <a:srgbClr val="CCFF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4" autoAdjust="0"/>
    <p:restoredTop sz="92491" autoAdjust="0"/>
  </p:normalViewPr>
  <p:slideViewPr>
    <p:cSldViewPr>
      <p:cViewPr varScale="1">
        <p:scale>
          <a:sx n="78" d="100"/>
          <a:sy n="78" d="100"/>
        </p:scale>
        <p:origin x="90" y="876"/>
      </p:cViewPr>
      <p:guideLst>
        <p:guide orient="horz" pos="234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UN\DepFin\2005\&#1041;&#1102;&#1076;&#1078;&#1077;&#1090;%202024%20&#1076;&#1086;&#1093;&#1086;&#1076;&#1099;%20&#1080;%20&#1088;&#1072;&#1089;&#1093;&#1086;&#1076;&#1099;\&#1044;&#1091;&#1084;&#1072;\&#1055;&#1056;&#1054;&#1045;&#1050;&#1058;%20&#1041;&#1070;&#1044;&#1046;&#1045;&#1058;&#1040;%202025-2027\&#1044;&#1086;&#1082;&#1083;&#1072;&#1076;%20&#1085;&#1072;%20&#1044;&#1091;&#1084;&#1091;\&#1057;&#1083;&#1072;&#1081;&#1076;&#1099;_&#1044;&#1080;&#1072;&#1075;&#1088;&#1072;&#1084;&#1084;&#1099;_&#1055;&#1088;&#1086;&#1077;&#1082;&#1090;_2025_202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ndreySA.NVRAION\AppData\Local\Microsoft\Windows\INetCache\Content.Outlook\N5F2UPWY\&#1076;&#1086;&#1093;&#1086;&#1076;&#1099;%20&#1076;&#1080;&#1072;&#1075;&#1088;&#1072;&#1084;&#1084;&#1099;%2023-25%20-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ndreySA.NVRAION\AppData\Local\Microsoft\Windows\INetCache\Content.Outlook\N5F2UPWY\&#1076;&#1086;&#1093;&#1086;&#1076;&#1099;%20&#1076;&#1080;&#1072;&#1075;&#1088;&#1072;&#1084;&#1084;&#1099;%2023-25%20-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ndreySA.NVRAION\AppData\Local\Microsoft\Windows\INetCache\Content.Outlook\N5F2UPWY\&#1076;&#1086;&#1093;&#1086;&#1076;&#1099;%20&#1076;&#1080;&#1072;&#1075;&#1088;&#1072;&#1084;&#1084;&#1099;%2023-25%20-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'Диаграма Доходы расходы (3)'!$B$3</c:f>
              <c:strCache>
                <c:ptCount val="1"/>
                <c:pt idx="0">
                  <c:v>Доходы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dLbls>
            <c:dLbl>
              <c:idx val="1"/>
              <c:layout>
                <c:manualLayout>
                  <c:x val="-2.6196980250032538E-2"/>
                  <c:y val="-4.4129235618597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D4-4373-8F05-FB8C5B90BEE0}"/>
                </c:ext>
              </c:extLst>
            </c:dLbl>
            <c:dLbl>
              <c:idx val="2"/>
              <c:layout>
                <c:manualLayout>
                  <c:x val="-0.11015500123953771"/>
                  <c:y val="9.456264775413711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D4-4373-8F05-FB8C5B90BE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'Диаграма Доходы расходы (3)'!$C$2:$F$2</c:f>
              <c:strCache>
                <c:ptCount val="4"/>
                <c:pt idx="0">
                  <c:v>2024 год (решение Думы района от 21.12.2023 № 894)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'Диаграма Доходы расходы (3)'!$C$3:$F$3</c:f>
              <c:numCache>
                <c:formatCode>#\ ##0.0</c:formatCode>
                <c:ptCount val="4"/>
                <c:pt idx="0">
                  <c:v>5284.2704000000003</c:v>
                </c:pt>
                <c:pt idx="1">
                  <c:v>6299.4794000000002</c:v>
                </c:pt>
                <c:pt idx="2">
                  <c:v>6605.6944000000003</c:v>
                </c:pt>
                <c:pt idx="3">
                  <c:v>5844.3529000000008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D4-4373-8F05-FB8C5B90BEE0}"/>
            </c:ext>
          </c:extLst>
        </c:ser>
        <c:ser>
          <c:idx val="1"/>
          <c:order val="1"/>
          <c:tx>
            <c:strRef>
              <c:f>'Диаграма Доходы расходы (3)'!$B$4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dLbls>
            <c:dLbl>
              <c:idx val="2"/>
              <c:layout>
                <c:manualLayout>
                  <c:x val="-8.4167994742786092E-2"/>
                  <c:y val="-2.83687943262411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D4-4373-8F05-FB8C5B90BE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'Диаграма Доходы расходы (3)'!$C$2:$F$2</c:f>
              <c:strCache>
                <c:ptCount val="4"/>
                <c:pt idx="0">
                  <c:v>2024 год (решение Думы района от 21.12.2023 № 894)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'Диаграма Доходы расходы (3)'!$C$4:$F$4</c:f>
              <c:numCache>
                <c:formatCode>#\ ##0.0</c:formatCode>
                <c:ptCount val="4"/>
                <c:pt idx="0">
                  <c:v>5353.2704000000003</c:v>
                </c:pt>
                <c:pt idx="1">
                  <c:v>6571.4794000000002</c:v>
                </c:pt>
                <c:pt idx="2">
                  <c:v>6672.6944000000003</c:v>
                </c:pt>
                <c:pt idx="3">
                  <c:v>5910.3529000000008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1D4-4373-8F05-FB8C5B90BEE0}"/>
            </c:ext>
          </c:extLst>
        </c:ser>
        <c:dLbls>
          <c:dLblPos val="l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76606208"/>
        <c:axId val="401224936"/>
      </c:lineChart>
      <c:catAx>
        <c:axId val="276606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1224936"/>
        <c:crosses val="autoZero"/>
        <c:auto val="1"/>
        <c:lblAlgn val="ctr"/>
        <c:lblOffset val="100"/>
        <c:noMultiLvlLbl val="0"/>
      </c:catAx>
      <c:valAx>
        <c:axId val="401224936"/>
        <c:scaling>
          <c:orientation val="minMax"/>
          <c:min val="5000"/>
        </c:scaling>
        <c:delete val="0"/>
        <c:axPos val="l"/>
        <c:numFmt formatCode="#\ ##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60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Структура доходов бюджета района (тыс. рублей)</a:t>
            </a:r>
          </a:p>
        </c:rich>
      </c:tx>
      <c:layout>
        <c:manualLayout>
          <c:xMode val="edge"/>
          <c:yMode val="edge"/>
          <c:x val="0.1031048566325236"/>
          <c:y val="1.6731976948276679E-2"/>
        </c:manualLayout>
      </c:layout>
      <c:overlay val="1"/>
    </c:title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8672987647370855E-2"/>
          <c:y val="3.4987210383920678E-2"/>
          <c:w val="0.88049926364888442"/>
          <c:h val="0.81610383763258199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'структура доходов'!$C$4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rgbClr val="CCFFFF"/>
            </a:solidFill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23D-4E1F-9827-EA659BFDE394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cap="all" spc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solidFill>
                      <a:sysClr val="windowText" lastClr="000000"/>
                    </a:solidFill>
                    <a:effectLst>
                      <a:reflection blurRad="12700" stA="28000" endPos="45000" dist="1000" dir="5400000" sy="-100000" algn="bl" rotWithShape="0"/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'структура доходов'!$B$5:$B$8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'структура доходов'!$C$5:$C$8</c:f>
              <c:numCache>
                <c:formatCode>#\ ##0.0</c:formatCode>
                <c:ptCount val="4"/>
                <c:pt idx="0">
                  <c:v>1932351</c:v>
                </c:pt>
                <c:pt idx="1">
                  <c:v>2154661</c:v>
                </c:pt>
                <c:pt idx="2">
                  <c:v>2258502</c:v>
                </c:pt>
                <c:pt idx="3">
                  <c:v>2367498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3D-4E1F-9827-EA659BFDE394}"/>
            </c:ext>
          </c:extLst>
        </c:ser>
        <c:ser>
          <c:idx val="1"/>
          <c:order val="1"/>
          <c:tx>
            <c:strRef>
              <c:f>'структура доходов'!$D$4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1.2383898916181343E-2"/>
                  <c:y val="-5.645301648169290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23D-4E1F-9827-EA659BFDE394}"/>
                </c:ext>
              </c:extLst>
            </c:dLbl>
            <c:dLbl>
              <c:idx val="1"/>
              <c:layout>
                <c:manualLayout>
                  <c:x val="1.651186522157518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3D-4E1F-9827-EA659BFDE394}"/>
                </c:ext>
              </c:extLst>
            </c:dLbl>
            <c:dLbl>
              <c:idx val="2"/>
              <c:layout>
                <c:manualLayout>
                  <c:x val="2.553636579831045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674</a:t>
                    </a:r>
                    <a:r>
                      <a:rPr lang="en-US" baseline="0"/>
                      <a:t> 428</a:t>
                    </a:r>
                    <a:r>
                      <a:rPr lang="en-US"/>
                      <a:t>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573008976875187"/>
                      <c:h val="4.984562857615516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223D-4E1F-9827-EA659BFDE394}"/>
                </c:ext>
              </c:extLst>
            </c:dLbl>
            <c:dLbl>
              <c:idx val="3"/>
              <c:layout>
                <c:manualLayout>
                  <c:x val="1.238389891618132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23D-4E1F-9827-EA659BFDE3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600" b="1" i="0" u="none" strike="noStrike" kern="1200" cap="all" spc="0" baseline="0">
                    <a:ln w="9000" cmpd="sng">
                      <a:solidFill>
                        <a:srgbClr val="8064A2">
                          <a:shade val="50000"/>
                          <a:satMod val="120000"/>
                        </a:srgbClr>
                      </a:solidFill>
                      <a:prstDash val="solid"/>
                    </a:ln>
                    <a:solidFill>
                      <a:sysClr val="windowText" lastClr="000000"/>
                    </a:solidFill>
                    <a:effectLst>
                      <a:reflection blurRad="12700" stA="28000" endPos="45000" dist="1000" dir="5400000" sy="-100000" algn="bl" rotWithShape="0"/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'структура доходов'!$B$5:$B$8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'структура доходов'!$D$5:$D$8</c:f>
              <c:numCache>
                <c:formatCode>#\ ##0.0</c:formatCode>
                <c:ptCount val="4"/>
                <c:pt idx="0">
                  <c:v>688498</c:v>
                </c:pt>
                <c:pt idx="1">
                  <c:v>661657</c:v>
                </c:pt>
                <c:pt idx="2">
                  <c:v>674428</c:v>
                </c:pt>
                <c:pt idx="3">
                  <c:v>644387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3D-4E1F-9827-EA659BFDE394}"/>
            </c:ext>
          </c:extLst>
        </c:ser>
        <c:ser>
          <c:idx val="2"/>
          <c:order val="2"/>
          <c:tx>
            <c:strRef>
              <c:f>'структура доходов'!$E$4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FFCCFF"/>
            </a:solidFill>
          </c:spPr>
          <c:invertIfNegative val="0"/>
          <c:dLbls>
            <c:dLbl>
              <c:idx val="0"/>
              <c:layout>
                <c:manualLayout>
                  <c:x val="1.8575779594033105E-2"/>
                  <c:y val="1.64498154308252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23D-4E1F-9827-EA659BFDE394}"/>
                </c:ext>
              </c:extLst>
            </c:dLbl>
            <c:dLbl>
              <c:idx val="1"/>
              <c:layout>
                <c:manualLayout>
                  <c:x val="2.8673948576182429E-2"/>
                  <c:y val="-5.0223401219232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23D-4E1F-9827-EA659BFDE394}"/>
                </c:ext>
              </c:extLst>
            </c:dLbl>
            <c:dLbl>
              <c:idx val="2"/>
              <c:layout>
                <c:manualLayout>
                  <c:x val="1.8723701379135659E-2"/>
                  <c:y val="-8.8043005319521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23D-4E1F-9827-EA659BFDE394}"/>
                </c:ext>
              </c:extLst>
            </c:dLbl>
            <c:dLbl>
              <c:idx val="3"/>
              <c:layout>
                <c:manualLayout>
                  <c:x val="1.4447915626918087E-2"/>
                  <c:y val="-2.139037433155079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2 832 467,9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223D-4E1F-9827-EA659BFDE394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600" b="1" i="0" u="none" strike="noStrike" kern="1200" cap="all" spc="0" baseline="0">
                    <a:ln w="9000" cmpd="sng">
                      <a:solidFill>
                        <a:srgbClr val="8064A2">
                          <a:shade val="50000"/>
                          <a:satMod val="120000"/>
                        </a:srgbClr>
                      </a:solidFill>
                      <a:prstDash val="solid"/>
                    </a:ln>
                    <a:solidFill>
                      <a:sysClr val="windowText" lastClr="000000"/>
                    </a:solidFill>
                    <a:effectLst>
                      <a:reflection blurRad="12700" stA="28000" endPos="45000" dist="1000" dir="5400000" sy="-100000" algn="bl" rotWithShape="0"/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'структура доходов'!$B$5:$B$8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'структура доходов'!$E$5:$E$8</c:f>
              <c:numCache>
                <c:formatCode>#\ ##0.0</c:formatCode>
                <c:ptCount val="4"/>
                <c:pt idx="0">
                  <c:v>2663421.4</c:v>
                </c:pt>
                <c:pt idx="1">
                  <c:v>3483161.4</c:v>
                </c:pt>
                <c:pt idx="2">
                  <c:v>3672764.4</c:v>
                </c:pt>
                <c:pt idx="3">
                  <c:v>2832467.9000000004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23D-4E1F-9827-EA659BFDE3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401241864"/>
        <c:axId val="18970784"/>
        <c:axId val="0"/>
      </c:bar3DChart>
      <c:catAx>
        <c:axId val="401241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70784"/>
        <c:crosses val="autoZero"/>
        <c:auto val="1"/>
        <c:lblAlgn val="ctr"/>
        <c:lblOffset val="100"/>
        <c:noMultiLvlLbl val="0"/>
      </c:catAx>
      <c:valAx>
        <c:axId val="18970784"/>
        <c:scaling>
          <c:orientation val="minMax"/>
        </c:scaling>
        <c:delete val="1"/>
        <c:axPos val="b"/>
        <c:numFmt formatCode="#\ ##0.0" sourceLinked="1"/>
        <c:majorTickMark val="none"/>
        <c:minorTickMark val="none"/>
        <c:tickLblPos val="none"/>
        <c:crossAx val="40124186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927754138080163"/>
          <c:y val="7.4044041390901899E-2"/>
          <c:w val="0.53072243520580364"/>
          <c:h val="0.8285923157910342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'неналоговые новые'!$B$4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3"/>
              <c:layout>
                <c:manualLayout>
                  <c:x val="-6.3694278164113573E-3"/>
                  <c:y val="-3.1225366802600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852-426D-BF18-C929D5CEA04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52-426D-BF18-C929D5CEA0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'неналоговые новые'!$C$3:$F$3</c:f>
              <c:strCache>
                <c:ptCount val="4"/>
                <c:pt idx="0">
                  <c:v>Доходы от использования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продажи материальных и нематериальных активов</c:v>
                </c:pt>
                <c:pt idx="3">
                  <c:v>Штрафы, иные неналоговые доходы</c:v>
                </c:pt>
              </c:strCache>
            </c:strRef>
          </c:cat>
          <c:val>
            <c:numRef>
              <c:f>'неналоговые новые'!$C$4:$F$4</c:f>
              <c:numCache>
                <c:formatCode>#,##0</c:formatCode>
                <c:ptCount val="4"/>
                <c:pt idx="0">
                  <c:v>577586</c:v>
                </c:pt>
                <c:pt idx="1">
                  <c:v>23833</c:v>
                </c:pt>
                <c:pt idx="2">
                  <c:v>750</c:v>
                </c:pt>
                <c:pt idx="3">
                  <c:v>86329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52-426D-BF18-C929D5CEA046}"/>
            </c:ext>
          </c:extLst>
        </c:ser>
        <c:ser>
          <c:idx val="1"/>
          <c:order val="1"/>
          <c:tx>
            <c:strRef>
              <c:f>'неналоговые новые'!$B$5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FF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'неналоговые новые'!$C$3:$F$3</c:f>
              <c:strCache>
                <c:ptCount val="4"/>
                <c:pt idx="0">
                  <c:v>Доходы от использования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продажи материальных и нематериальных активов</c:v>
                </c:pt>
                <c:pt idx="3">
                  <c:v>Штрафы, иные неналоговые доходы</c:v>
                </c:pt>
              </c:strCache>
            </c:strRef>
          </c:cat>
          <c:val>
            <c:numRef>
              <c:f>'неналоговые новые'!$C$5:$F$5</c:f>
              <c:numCache>
                <c:formatCode>#,##0</c:formatCode>
                <c:ptCount val="4"/>
                <c:pt idx="0">
                  <c:v>559556</c:v>
                </c:pt>
                <c:pt idx="1">
                  <c:v>16420</c:v>
                </c:pt>
                <c:pt idx="2">
                  <c:v>1400</c:v>
                </c:pt>
                <c:pt idx="3">
                  <c:v>84281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52-426D-BF18-C929D5CEA046}"/>
            </c:ext>
          </c:extLst>
        </c:ser>
        <c:ser>
          <c:idx val="2"/>
          <c:order val="2"/>
          <c:tx>
            <c:strRef>
              <c:f>'неналоговые новые'!$B$6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CCFFCC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200"/>
                      <a:t>572 357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852-426D-BF18-C929D5CEA0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'неналоговые новые'!$C$3:$F$3</c:f>
              <c:strCache>
                <c:ptCount val="4"/>
                <c:pt idx="0">
                  <c:v>Доходы от использования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продажи материальных и нематериальных активов</c:v>
                </c:pt>
                <c:pt idx="3">
                  <c:v>Штрафы, иные неналоговые доходы</c:v>
                </c:pt>
              </c:strCache>
            </c:strRef>
          </c:cat>
          <c:val>
            <c:numRef>
              <c:f>'неналоговые новые'!$C$6:$F$6</c:f>
              <c:numCache>
                <c:formatCode>#,##0</c:formatCode>
                <c:ptCount val="4"/>
                <c:pt idx="0">
                  <c:v>572357</c:v>
                </c:pt>
                <c:pt idx="1">
                  <c:v>16420</c:v>
                </c:pt>
                <c:pt idx="2">
                  <c:v>1350</c:v>
                </c:pt>
                <c:pt idx="3">
                  <c:v>84301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852-426D-BF18-C929D5CEA046}"/>
            </c:ext>
          </c:extLst>
        </c:ser>
        <c:ser>
          <c:idx val="3"/>
          <c:order val="3"/>
          <c:tx>
            <c:strRef>
              <c:f>'неналоговые новые'!$B$7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rgbClr val="FFFFCC"/>
            </a:solidFill>
            <a:scene3d>
              <a:camera prst="orthographicFront"/>
              <a:lightRig rig="threePt" dir="t"/>
            </a:scene3d>
            <a:sp3d prstMaterial="plastic">
              <a:bevelT w="165100" prst="coolSlant"/>
              <a:bevelB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'неналоговые новые'!$C$3:$F$3</c:f>
              <c:strCache>
                <c:ptCount val="4"/>
                <c:pt idx="0">
                  <c:v>Доходы от использования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продажи материальных и нематериальных активов</c:v>
                </c:pt>
                <c:pt idx="3">
                  <c:v>Штрафы, иные неналоговые доходы</c:v>
                </c:pt>
              </c:strCache>
            </c:strRef>
          </c:cat>
          <c:val>
            <c:numRef>
              <c:f>'неналоговые новые'!$C$7:$F$7</c:f>
              <c:numCache>
                <c:formatCode>#,##0</c:formatCode>
                <c:ptCount val="4"/>
                <c:pt idx="0">
                  <c:v>542548</c:v>
                </c:pt>
                <c:pt idx="1">
                  <c:v>16420</c:v>
                </c:pt>
                <c:pt idx="2">
                  <c:v>1050</c:v>
                </c:pt>
                <c:pt idx="3">
                  <c:v>84369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852-426D-BF18-C929D5CEA04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401120960"/>
        <c:axId val="401121344"/>
      </c:barChart>
      <c:catAx>
        <c:axId val="401120960"/>
        <c:scaling>
          <c:orientation val="maxMin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250" b="1" baseline="0"/>
            </a:pPr>
            <a:endParaRPr lang="ru-RU"/>
          </a:p>
        </c:txPr>
        <c:crossAx val="401121344"/>
        <c:crosses val="autoZero"/>
        <c:auto val="1"/>
        <c:lblAlgn val="ctr"/>
        <c:lblOffset val="100"/>
        <c:noMultiLvlLbl val="0"/>
      </c:catAx>
      <c:valAx>
        <c:axId val="401121344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one"/>
        <c:crossAx val="4011209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(тыс.руб.)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мбт!$B$4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99FF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6.5273089356958156E-17"/>
                  <c:y val="0.188992211916279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EA-42D4-946D-BA042E0458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мбт!$C$3:$F$3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трансферты, прочие безвозмездные поступления</c:v>
                </c:pt>
              </c:strCache>
            </c:strRef>
          </c:cat>
          <c:val>
            <c:numRef>
              <c:f>мбт!$C$4:$F$4</c:f>
              <c:numCache>
                <c:formatCode>#\ ##0.0</c:formatCode>
                <c:ptCount val="4"/>
                <c:pt idx="0">
                  <c:v>215578.4</c:v>
                </c:pt>
                <c:pt idx="1">
                  <c:v>505164.6</c:v>
                </c:pt>
                <c:pt idx="2">
                  <c:v>1807998.8</c:v>
                </c:pt>
                <c:pt idx="3">
                  <c:v>134679.6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EA-42D4-946D-BA042E045869}"/>
            </c:ext>
          </c:extLst>
        </c:ser>
        <c:ser>
          <c:idx val="1"/>
          <c:order val="1"/>
          <c:tx>
            <c:strRef>
              <c:f>мбт!$B$5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6C6CF0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c:spPr>
          <c:invertIfNegative val="0"/>
          <c:dLbls>
            <c:dLbl>
              <c:idx val="2"/>
              <c:layout>
                <c:manualLayout>
                  <c:x val="-6.5273089356958156E-17"/>
                  <c:y val="0.20542631730030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EEA-42D4-946D-BA042E04586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мбт!$C$3:$F$3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трансферты, прочие безвозмездные поступления</c:v>
                </c:pt>
              </c:strCache>
            </c:strRef>
          </c:cat>
          <c:val>
            <c:numRef>
              <c:f>мбт!$C$5:$F$5</c:f>
              <c:numCache>
                <c:formatCode>#\ ##0.0</c:formatCode>
                <c:ptCount val="4"/>
                <c:pt idx="0">
                  <c:v>312550.5</c:v>
                </c:pt>
                <c:pt idx="1">
                  <c:v>878829.5</c:v>
                </c:pt>
                <c:pt idx="2">
                  <c:v>2130551.5</c:v>
                </c:pt>
                <c:pt idx="3">
                  <c:v>161229.9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EA-42D4-946D-BA042E045869}"/>
            </c:ext>
          </c:extLst>
        </c:ser>
        <c:ser>
          <c:idx val="2"/>
          <c:order val="2"/>
          <c:tx>
            <c:strRef>
              <c:f>мбт!$B$6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FFFF99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1.780195729016083E-3"/>
                  <c:y val="0.2136433699923156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EA-42D4-946D-BA042E04586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мбт!$C$3:$F$3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трансферты, прочие безвозмездные поступления</c:v>
                </c:pt>
              </c:strCache>
            </c:strRef>
          </c:cat>
          <c:val>
            <c:numRef>
              <c:f>мбт!$C$6:$F$6</c:f>
              <c:numCache>
                <c:formatCode>#\ ##0.0</c:formatCode>
                <c:ptCount val="4"/>
                <c:pt idx="0">
                  <c:v>11658.2</c:v>
                </c:pt>
                <c:pt idx="1">
                  <c:v>1427971</c:v>
                </c:pt>
                <c:pt idx="2">
                  <c:v>2154825.9</c:v>
                </c:pt>
                <c:pt idx="3">
                  <c:v>78309.3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EA-42D4-946D-BA042E045869}"/>
            </c:ext>
          </c:extLst>
        </c:ser>
        <c:ser>
          <c:idx val="3"/>
          <c:order val="3"/>
          <c:tx>
            <c:strRef>
              <c:f>мбт!$B$7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0.2245994402483318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EEA-42D4-946D-BA042E04586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мбт!$C$3:$F$3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трансферты, прочие безвозмездные поступления</c:v>
                </c:pt>
              </c:strCache>
            </c:strRef>
          </c:cat>
          <c:val>
            <c:numRef>
              <c:f>мбт!$C$7:$F$7</c:f>
              <c:numCache>
                <c:formatCode>#\ ##0.0</c:formatCode>
                <c:ptCount val="4"/>
                <c:pt idx="0">
                  <c:v>11870.7</c:v>
                </c:pt>
                <c:pt idx="1">
                  <c:v>583499.6</c:v>
                </c:pt>
                <c:pt idx="2">
                  <c:v>2157597</c:v>
                </c:pt>
                <c:pt idx="3">
                  <c:v>79500.600000000006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EEA-42D4-946D-BA042E0458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01385304"/>
        <c:axId val="401386088"/>
      </c:barChart>
      <c:catAx>
        <c:axId val="40138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1386088"/>
        <c:crosses val="autoZero"/>
        <c:auto val="1"/>
        <c:lblAlgn val="ctr"/>
        <c:lblOffset val="100"/>
        <c:noMultiLvlLbl val="0"/>
      </c:catAx>
      <c:valAx>
        <c:axId val="401386088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401385304"/>
        <c:crosses val="autoZero"/>
        <c:crossBetween val="between"/>
        <c:minorUnit val="10000"/>
      </c:valAx>
      <c:spPr>
        <a:noFill/>
        <a:ln>
          <a:noFill/>
        </a:ln>
        <a:effectLst>
          <a:glow rad="76200">
            <a:schemeClr val="accent1">
              <a:alpha val="40000"/>
            </a:schemeClr>
          </a:glow>
        </a:effectLst>
      </c:spPr>
    </c:plotArea>
    <c:legend>
      <c:legendPos val="r"/>
      <c:layout>
        <c:manualLayout>
          <c:xMode val="edge"/>
          <c:yMode val="edge"/>
          <c:x val="0.88972051908264693"/>
          <c:y val="0.40033976758034118"/>
          <c:w val="9.6037915085224412E-2"/>
          <c:h val="0.257935225038330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647CB2-E697-43ED-B46B-93F3895A5833}" type="doc">
      <dgm:prSet loTypeId="urn:microsoft.com/office/officeart/2005/8/layout/venn2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F2FC378E-28C4-47A3-9B92-843781C04182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 anchor="ctr"/>
        <a:lstStyle/>
        <a:p>
          <a:r>
            <a:rPr lang="ru-RU" sz="18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НДФЛ 94,3 %</a:t>
          </a:r>
        </a:p>
      </dgm:t>
    </dgm:pt>
    <dgm:pt modelId="{13ECC885-EEB2-43E5-9E7A-A03E3A5BBA48}" type="parTrans" cxnId="{CDCB4F49-CF4A-4376-B6D3-ED46776F7CCF}">
      <dgm:prSet/>
      <dgm:spPr/>
      <dgm:t>
        <a:bodyPr/>
        <a:lstStyle/>
        <a:p>
          <a:endParaRPr lang="ru-RU" sz="800">
            <a:solidFill>
              <a:schemeClr val="accent4">
                <a:lumMod val="50000"/>
              </a:schemeClr>
            </a:solidFill>
          </a:endParaRPr>
        </a:p>
      </dgm:t>
    </dgm:pt>
    <dgm:pt modelId="{0BAF0B7C-B5DE-446E-887C-CCEA6510D895}" type="sibTrans" cxnId="{CDCB4F49-CF4A-4376-B6D3-ED46776F7CCF}">
      <dgm:prSet/>
      <dgm:spPr/>
      <dgm:t>
        <a:bodyPr/>
        <a:lstStyle/>
        <a:p>
          <a:endParaRPr lang="ru-RU" sz="800">
            <a:solidFill>
              <a:schemeClr val="accent4">
                <a:lumMod val="50000"/>
              </a:schemeClr>
            </a:solidFill>
          </a:endParaRPr>
        </a:p>
      </dgm:t>
    </dgm:pt>
    <dgm:pt modelId="{C7420B6B-0069-460E-A9BB-3AB84018A048}">
      <dgm:prSet phldrT="[Текст]" custT="1"/>
      <dgm:spPr>
        <a:solidFill>
          <a:srgbClr val="FFCCCC"/>
        </a:solidFill>
      </dgm:spPr>
      <dgm:t>
        <a:bodyPr anchor="ctr"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Налоги на совокупный доход 3,2</a:t>
          </a:r>
          <a:r>
            <a:rPr lang="ru-RU" sz="11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</a:p>
      </dgm:t>
    </dgm:pt>
    <dgm:pt modelId="{F981C956-E9F8-4975-9018-DC96A3CDA79F}" type="parTrans" cxnId="{C601848F-D559-4D37-ACD1-563AE62CF9B7}">
      <dgm:prSet/>
      <dgm:spPr/>
      <dgm:t>
        <a:bodyPr/>
        <a:lstStyle/>
        <a:p>
          <a:endParaRPr lang="ru-RU" sz="800">
            <a:solidFill>
              <a:schemeClr val="accent4">
                <a:lumMod val="50000"/>
              </a:schemeClr>
            </a:solidFill>
          </a:endParaRPr>
        </a:p>
      </dgm:t>
    </dgm:pt>
    <dgm:pt modelId="{A63A3D35-9302-4FC5-816B-B3A1610E9A78}" type="sibTrans" cxnId="{C601848F-D559-4D37-ACD1-563AE62CF9B7}">
      <dgm:prSet/>
      <dgm:spPr/>
      <dgm:t>
        <a:bodyPr/>
        <a:lstStyle/>
        <a:p>
          <a:endParaRPr lang="ru-RU" sz="800">
            <a:solidFill>
              <a:schemeClr val="accent4">
                <a:lumMod val="50000"/>
              </a:schemeClr>
            </a:solidFill>
          </a:endParaRPr>
        </a:p>
      </dgm:t>
    </dgm:pt>
    <dgm:pt modelId="{B5425357-386A-4A89-8E96-6056177E9854}">
      <dgm:prSet phldrT="[Текст]" custT="1"/>
      <dgm:spPr>
        <a:solidFill>
          <a:srgbClr val="CCFFCC"/>
        </a:solidFill>
      </dgm:spPr>
      <dgm:t>
        <a:bodyPr anchor="t"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Налоги на имущество </a:t>
          </a:r>
        </a:p>
        <a:p>
          <a:r>
            <a:rPr lang="ru-RU" sz="105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1,6</a:t>
          </a:r>
          <a:r>
            <a:rPr lang="ru-RU" sz="11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</a:p>
      </dgm:t>
    </dgm:pt>
    <dgm:pt modelId="{02118F15-A0DD-46BD-A645-B0D25B293CDD}" type="parTrans" cxnId="{FBC37131-8C5C-42B5-99D3-4D5E1E67F24A}">
      <dgm:prSet/>
      <dgm:spPr/>
      <dgm:t>
        <a:bodyPr/>
        <a:lstStyle/>
        <a:p>
          <a:endParaRPr lang="ru-RU" sz="800">
            <a:solidFill>
              <a:schemeClr val="accent4">
                <a:lumMod val="50000"/>
              </a:schemeClr>
            </a:solidFill>
          </a:endParaRPr>
        </a:p>
      </dgm:t>
    </dgm:pt>
    <dgm:pt modelId="{5471F7F9-DCEC-4492-934B-26CEE6D46118}" type="sibTrans" cxnId="{FBC37131-8C5C-42B5-99D3-4D5E1E67F24A}">
      <dgm:prSet/>
      <dgm:spPr/>
      <dgm:t>
        <a:bodyPr/>
        <a:lstStyle/>
        <a:p>
          <a:endParaRPr lang="ru-RU" sz="800">
            <a:solidFill>
              <a:schemeClr val="accent4">
                <a:lumMod val="50000"/>
              </a:schemeClr>
            </a:solidFill>
          </a:endParaRPr>
        </a:p>
      </dgm:t>
    </dgm:pt>
    <dgm:pt modelId="{13F308B0-2CF2-40BC-B898-0EC504029E04}">
      <dgm:prSet phldrT="[Текст]" custT="1"/>
      <dgm:spPr>
        <a:solidFill>
          <a:srgbClr val="CCCCFF"/>
        </a:solidFill>
      </dgm:spPr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налоги </a:t>
          </a:r>
          <a:r>
            <a:rPr lang="ru-RU" sz="11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0,9 %</a:t>
          </a:r>
        </a:p>
      </dgm:t>
    </dgm:pt>
    <dgm:pt modelId="{2EAC6CAC-5328-4386-99AA-C688022FC920}" type="parTrans" cxnId="{6F1665EA-6686-4065-84E5-0CF55872FA10}">
      <dgm:prSet/>
      <dgm:spPr/>
      <dgm:t>
        <a:bodyPr/>
        <a:lstStyle/>
        <a:p>
          <a:endParaRPr lang="ru-RU" sz="800">
            <a:solidFill>
              <a:schemeClr val="accent4">
                <a:lumMod val="50000"/>
              </a:schemeClr>
            </a:solidFill>
          </a:endParaRPr>
        </a:p>
      </dgm:t>
    </dgm:pt>
    <dgm:pt modelId="{83E03D8F-F758-4FE2-96B8-7FFCFDCCEA72}" type="sibTrans" cxnId="{6F1665EA-6686-4065-84E5-0CF55872FA10}">
      <dgm:prSet/>
      <dgm:spPr/>
      <dgm:t>
        <a:bodyPr/>
        <a:lstStyle/>
        <a:p>
          <a:endParaRPr lang="ru-RU" sz="800">
            <a:solidFill>
              <a:schemeClr val="accent4">
                <a:lumMod val="50000"/>
              </a:schemeClr>
            </a:solidFill>
          </a:endParaRPr>
        </a:p>
      </dgm:t>
    </dgm:pt>
    <dgm:pt modelId="{25C16E07-CF45-4A8D-B1ED-4C04E35415EB}" type="pres">
      <dgm:prSet presAssocID="{61647CB2-E697-43ED-B46B-93F3895A5833}" presName="Name0" presStyleCnt="0">
        <dgm:presLayoutVars>
          <dgm:chMax val="7"/>
          <dgm:resizeHandles val="exact"/>
        </dgm:presLayoutVars>
      </dgm:prSet>
      <dgm:spPr/>
    </dgm:pt>
    <dgm:pt modelId="{D4A2D769-5694-47B9-B2FE-A840FD668898}" type="pres">
      <dgm:prSet presAssocID="{61647CB2-E697-43ED-B46B-93F3895A5833}" presName="comp1" presStyleCnt="0"/>
      <dgm:spPr/>
    </dgm:pt>
    <dgm:pt modelId="{E688E09F-66BD-476F-B2AF-F9D84EE33C75}" type="pres">
      <dgm:prSet presAssocID="{61647CB2-E697-43ED-B46B-93F3895A5833}" presName="circle1" presStyleLbl="node1" presStyleIdx="0" presStyleCnt="4" custScaleX="103773" custLinFactNeighborX="1820" custLinFactNeighborY="270"/>
      <dgm:spPr/>
    </dgm:pt>
    <dgm:pt modelId="{048B791E-C260-4AEF-BD8A-E79A424E2F59}" type="pres">
      <dgm:prSet presAssocID="{61647CB2-E697-43ED-B46B-93F3895A5833}" presName="c1text" presStyleLbl="node1" presStyleIdx="0" presStyleCnt="4">
        <dgm:presLayoutVars>
          <dgm:bulletEnabled val="1"/>
        </dgm:presLayoutVars>
      </dgm:prSet>
      <dgm:spPr/>
    </dgm:pt>
    <dgm:pt modelId="{7E6AC969-DBFF-49B5-BC03-EFDC9BECB6B5}" type="pres">
      <dgm:prSet presAssocID="{61647CB2-E697-43ED-B46B-93F3895A5833}" presName="comp2" presStyleCnt="0"/>
      <dgm:spPr/>
    </dgm:pt>
    <dgm:pt modelId="{27610F88-5A28-4E83-B84F-5DA891508504}" type="pres">
      <dgm:prSet presAssocID="{61647CB2-E697-43ED-B46B-93F3895A5833}" presName="circle2" presStyleLbl="node1" presStyleIdx="1" presStyleCnt="4" custScaleX="86251" custScaleY="70677" custLinFactNeighborX="675" custLinFactNeighborY="22333"/>
      <dgm:spPr/>
    </dgm:pt>
    <dgm:pt modelId="{AE7D34FC-533E-4AB8-A558-970CC15BF4DF}" type="pres">
      <dgm:prSet presAssocID="{61647CB2-E697-43ED-B46B-93F3895A5833}" presName="c2text" presStyleLbl="node1" presStyleIdx="1" presStyleCnt="4">
        <dgm:presLayoutVars>
          <dgm:bulletEnabled val="1"/>
        </dgm:presLayoutVars>
      </dgm:prSet>
      <dgm:spPr/>
    </dgm:pt>
    <dgm:pt modelId="{FB1E724D-65FF-4663-B751-E08127D8C097}" type="pres">
      <dgm:prSet presAssocID="{61647CB2-E697-43ED-B46B-93F3895A5833}" presName="comp3" presStyleCnt="0"/>
      <dgm:spPr/>
    </dgm:pt>
    <dgm:pt modelId="{9A2D44F3-3209-4957-BE4C-B78F13D917F6}" type="pres">
      <dgm:prSet presAssocID="{61647CB2-E697-43ED-B46B-93F3895A5833}" presName="circle3" presStyleLbl="node1" presStyleIdx="2" presStyleCnt="4" custScaleX="89743" custScaleY="68656" custLinFactNeighborX="1849" custLinFactNeighborY="25029"/>
      <dgm:spPr/>
    </dgm:pt>
    <dgm:pt modelId="{1A2C750E-96B0-4877-B95A-BEC91A23844F}" type="pres">
      <dgm:prSet presAssocID="{61647CB2-E697-43ED-B46B-93F3895A5833}" presName="c3text" presStyleLbl="node1" presStyleIdx="2" presStyleCnt="4">
        <dgm:presLayoutVars>
          <dgm:bulletEnabled val="1"/>
        </dgm:presLayoutVars>
      </dgm:prSet>
      <dgm:spPr/>
    </dgm:pt>
    <dgm:pt modelId="{37DFC6A4-68C3-44E8-94E1-6668375C50EC}" type="pres">
      <dgm:prSet presAssocID="{61647CB2-E697-43ED-B46B-93F3895A5833}" presName="comp4" presStyleCnt="0"/>
      <dgm:spPr/>
    </dgm:pt>
    <dgm:pt modelId="{D4E0BA4B-ABC4-4148-8DA4-2C6FA69300AF}" type="pres">
      <dgm:prSet presAssocID="{61647CB2-E697-43ED-B46B-93F3895A5833}" presName="circle4" presStyleLbl="node1" presStyleIdx="3" presStyleCnt="4" custScaleX="68733" custScaleY="43012" custLinFactNeighborX="-674" custLinFactNeighborY="27714"/>
      <dgm:spPr/>
    </dgm:pt>
    <dgm:pt modelId="{89FA36FB-42B2-4E14-8835-3E3DED5ADEAE}" type="pres">
      <dgm:prSet presAssocID="{61647CB2-E697-43ED-B46B-93F3895A5833}" presName="c4text" presStyleLbl="node1" presStyleIdx="3" presStyleCnt="4">
        <dgm:presLayoutVars>
          <dgm:bulletEnabled val="1"/>
        </dgm:presLayoutVars>
      </dgm:prSet>
      <dgm:spPr/>
    </dgm:pt>
  </dgm:ptLst>
  <dgm:cxnLst>
    <dgm:cxn modelId="{CA17690A-9161-4B1C-8A19-3CC6CF3D615E}" type="presOf" srcId="{B5425357-386A-4A89-8E96-6056177E9854}" destId="{1A2C750E-96B0-4877-B95A-BEC91A23844F}" srcOrd="1" destOrd="0" presId="urn:microsoft.com/office/officeart/2005/8/layout/venn2"/>
    <dgm:cxn modelId="{1CF73131-AD01-4852-BF5A-AD70D6AAFFEC}" type="presOf" srcId="{F2FC378E-28C4-47A3-9B92-843781C04182}" destId="{E688E09F-66BD-476F-B2AF-F9D84EE33C75}" srcOrd="0" destOrd="0" presId="urn:microsoft.com/office/officeart/2005/8/layout/venn2"/>
    <dgm:cxn modelId="{FBC37131-8C5C-42B5-99D3-4D5E1E67F24A}" srcId="{61647CB2-E697-43ED-B46B-93F3895A5833}" destId="{B5425357-386A-4A89-8E96-6056177E9854}" srcOrd="2" destOrd="0" parTransId="{02118F15-A0DD-46BD-A645-B0D25B293CDD}" sibTransId="{5471F7F9-DCEC-4492-934B-26CEE6D46118}"/>
    <dgm:cxn modelId="{FFACE835-6CE6-47DB-A20C-09F372AD66CC}" type="presOf" srcId="{B5425357-386A-4A89-8E96-6056177E9854}" destId="{9A2D44F3-3209-4957-BE4C-B78F13D917F6}" srcOrd="0" destOrd="0" presId="urn:microsoft.com/office/officeart/2005/8/layout/venn2"/>
    <dgm:cxn modelId="{CDCB4F49-CF4A-4376-B6D3-ED46776F7CCF}" srcId="{61647CB2-E697-43ED-B46B-93F3895A5833}" destId="{F2FC378E-28C4-47A3-9B92-843781C04182}" srcOrd="0" destOrd="0" parTransId="{13ECC885-EEB2-43E5-9E7A-A03E3A5BBA48}" sibTransId="{0BAF0B7C-B5DE-446E-887C-CCEA6510D895}"/>
    <dgm:cxn modelId="{E1DC7158-606E-4865-AF62-53F90F8267AD}" type="presOf" srcId="{13F308B0-2CF2-40BC-B898-0EC504029E04}" destId="{D4E0BA4B-ABC4-4148-8DA4-2C6FA69300AF}" srcOrd="0" destOrd="0" presId="urn:microsoft.com/office/officeart/2005/8/layout/venn2"/>
    <dgm:cxn modelId="{78021E59-7912-4878-AA37-F3A58F89A33F}" type="presOf" srcId="{F2FC378E-28C4-47A3-9B92-843781C04182}" destId="{048B791E-C260-4AEF-BD8A-E79A424E2F59}" srcOrd="1" destOrd="0" presId="urn:microsoft.com/office/officeart/2005/8/layout/venn2"/>
    <dgm:cxn modelId="{C601848F-D559-4D37-ACD1-563AE62CF9B7}" srcId="{61647CB2-E697-43ED-B46B-93F3895A5833}" destId="{C7420B6B-0069-460E-A9BB-3AB84018A048}" srcOrd="1" destOrd="0" parTransId="{F981C956-E9F8-4975-9018-DC96A3CDA79F}" sibTransId="{A63A3D35-9302-4FC5-816B-B3A1610E9A78}"/>
    <dgm:cxn modelId="{E214B991-55BB-458D-9B14-F2A3EE071785}" type="presOf" srcId="{C7420B6B-0069-460E-A9BB-3AB84018A048}" destId="{27610F88-5A28-4E83-B84F-5DA891508504}" srcOrd="0" destOrd="0" presId="urn:microsoft.com/office/officeart/2005/8/layout/venn2"/>
    <dgm:cxn modelId="{BA7504A9-66F8-4C22-9C1A-C45855287C5D}" type="presOf" srcId="{C7420B6B-0069-460E-A9BB-3AB84018A048}" destId="{AE7D34FC-533E-4AB8-A558-970CC15BF4DF}" srcOrd="1" destOrd="0" presId="urn:microsoft.com/office/officeart/2005/8/layout/venn2"/>
    <dgm:cxn modelId="{8FB9CDC5-4C4F-4ABF-A629-72D60CCADF10}" type="presOf" srcId="{13F308B0-2CF2-40BC-B898-0EC504029E04}" destId="{89FA36FB-42B2-4E14-8835-3E3DED5ADEAE}" srcOrd="1" destOrd="0" presId="urn:microsoft.com/office/officeart/2005/8/layout/venn2"/>
    <dgm:cxn modelId="{6F1665EA-6686-4065-84E5-0CF55872FA10}" srcId="{61647CB2-E697-43ED-B46B-93F3895A5833}" destId="{13F308B0-2CF2-40BC-B898-0EC504029E04}" srcOrd="3" destOrd="0" parTransId="{2EAC6CAC-5328-4386-99AA-C688022FC920}" sibTransId="{83E03D8F-F758-4FE2-96B8-7FFCFDCCEA72}"/>
    <dgm:cxn modelId="{01C241EC-C234-431D-945A-02C756F85397}" type="presOf" srcId="{61647CB2-E697-43ED-B46B-93F3895A5833}" destId="{25C16E07-CF45-4A8D-B1ED-4C04E35415EB}" srcOrd="0" destOrd="0" presId="urn:microsoft.com/office/officeart/2005/8/layout/venn2"/>
    <dgm:cxn modelId="{0871F256-2324-41A7-B846-5B89F8B39C81}" type="presParOf" srcId="{25C16E07-CF45-4A8D-B1ED-4C04E35415EB}" destId="{D4A2D769-5694-47B9-B2FE-A840FD668898}" srcOrd="0" destOrd="0" presId="urn:microsoft.com/office/officeart/2005/8/layout/venn2"/>
    <dgm:cxn modelId="{E7F382AB-2570-481A-B1E7-C17402DFD7AA}" type="presParOf" srcId="{D4A2D769-5694-47B9-B2FE-A840FD668898}" destId="{E688E09F-66BD-476F-B2AF-F9D84EE33C75}" srcOrd="0" destOrd="0" presId="urn:microsoft.com/office/officeart/2005/8/layout/venn2"/>
    <dgm:cxn modelId="{59747567-9F84-4164-8A42-9600AA2AEFDA}" type="presParOf" srcId="{D4A2D769-5694-47B9-B2FE-A840FD668898}" destId="{048B791E-C260-4AEF-BD8A-E79A424E2F59}" srcOrd="1" destOrd="0" presId="urn:microsoft.com/office/officeart/2005/8/layout/venn2"/>
    <dgm:cxn modelId="{6CBA903D-B995-4C68-A93C-EC061DA18F02}" type="presParOf" srcId="{25C16E07-CF45-4A8D-B1ED-4C04E35415EB}" destId="{7E6AC969-DBFF-49B5-BC03-EFDC9BECB6B5}" srcOrd="1" destOrd="0" presId="urn:microsoft.com/office/officeart/2005/8/layout/venn2"/>
    <dgm:cxn modelId="{294DB8D4-4FC0-4ED7-AE0B-F5FF949B3B4F}" type="presParOf" srcId="{7E6AC969-DBFF-49B5-BC03-EFDC9BECB6B5}" destId="{27610F88-5A28-4E83-B84F-5DA891508504}" srcOrd="0" destOrd="0" presId="urn:microsoft.com/office/officeart/2005/8/layout/venn2"/>
    <dgm:cxn modelId="{E0316FB7-5E3E-4FBE-9D6F-428D7F2DE034}" type="presParOf" srcId="{7E6AC969-DBFF-49B5-BC03-EFDC9BECB6B5}" destId="{AE7D34FC-533E-4AB8-A558-970CC15BF4DF}" srcOrd="1" destOrd="0" presId="urn:microsoft.com/office/officeart/2005/8/layout/venn2"/>
    <dgm:cxn modelId="{0B5DD108-E94A-40F8-BD86-CCA2F1546A0C}" type="presParOf" srcId="{25C16E07-CF45-4A8D-B1ED-4C04E35415EB}" destId="{FB1E724D-65FF-4663-B751-E08127D8C097}" srcOrd="2" destOrd="0" presId="urn:microsoft.com/office/officeart/2005/8/layout/venn2"/>
    <dgm:cxn modelId="{9D007454-C1BC-4CF5-A169-2DA9D2CE5BCE}" type="presParOf" srcId="{FB1E724D-65FF-4663-B751-E08127D8C097}" destId="{9A2D44F3-3209-4957-BE4C-B78F13D917F6}" srcOrd="0" destOrd="0" presId="urn:microsoft.com/office/officeart/2005/8/layout/venn2"/>
    <dgm:cxn modelId="{8E838155-CF9C-460E-9198-AA4E28DA9EF2}" type="presParOf" srcId="{FB1E724D-65FF-4663-B751-E08127D8C097}" destId="{1A2C750E-96B0-4877-B95A-BEC91A23844F}" srcOrd="1" destOrd="0" presId="urn:microsoft.com/office/officeart/2005/8/layout/venn2"/>
    <dgm:cxn modelId="{0B50C2F4-8F9C-4121-AE3B-7A789D65D908}" type="presParOf" srcId="{25C16E07-CF45-4A8D-B1ED-4C04E35415EB}" destId="{37DFC6A4-68C3-44E8-94E1-6668375C50EC}" srcOrd="3" destOrd="0" presId="urn:microsoft.com/office/officeart/2005/8/layout/venn2"/>
    <dgm:cxn modelId="{A0A7CDA5-EAE0-4570-94B0-0421D752017D}" type="presParOf" srcId="{37DFC6A4-68C3-44E8-94E1-6668375C50EC}" destId="{D4E0BA4B-ABC4-4148-8DA4-2C6FA69300AF}" srcOrd="0" destOrd="0" presId="urn:microsoft.com/office/officeart/2005/8/layout/venn2"/>
    <dgm:cxn modelId="{92D84C58-E23F-47D1-B5D2-581E06583516}" type="presParOf" srcId="{37DFC6A4-68C3-44E8-94E1-6668375C50EC}" destId="{89FA36FB-42B2-4E14-8835-3E3DED5ADEA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88E09F-66BD-476F-B2AF-F9D84EE33C75}">
      <dsp:nvSpPr>
        <dsp:cNvPr id="0" name=""/>
        <dsp:cNvSpPr/>
      </dsp:nvSpPr>
      <dsp:spPr>
        <a:xfrm>
          <a:off x="1050726" y="0"/>
          <a:ext cx="5186750" cy="4998169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НДФЛ 94,3 %</a:t>
          </a:r>
        </a:p>
      </dsp:txBody>
      <dsp:txXfrm>
        <a:off x="2918994" y="249908"/>
        <a:ext cx="1450215" cy="749725"/>
      </dsp:txXfrm>
    </dsp:sp>
    <dsp:sp modelId="{27610F88-5A28-4E83-B84F-5DA891508504}">
      <dsp:nvSpPr>
        <dsp:cNvPr id="0" name=""/>
        <dsp:cNvSpPr/>
      </dsp:nvSpPr>
      <dsp:spPr>
        <a:xfrm>
          <a:off x="1855736" y="2172124"/>
          <a:ext cx="3448777" cy="2826045"/>
        </a:xfrm>
        <a:prstGeom prst="ellipse">
          <a:avLst/>
        </a:prstGeom>
        <a:solidFill>
          <a:srgbClr val="FFCC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Налоги на совокупный доход 3,2</a:t>
          </a:r>
          <a:r>
            <a:rPr lang="ru-RU" sz="1100" b="1" kern="12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</a:p>
      </dsp:txBody>
      <dsp:txXfrm>
        <a:off x="2977451" y="2341687"/>
        <a:ext cx="1205347" cy="508688"/>
      </dsp:txXfrm>
    </dsp:sp>
    <dsp:sp modelId="{9A2D44F3-3209-4957-BE4C-B78F13D917F6}">
      <dsp:nvSpPr>
        <dsp:cNvPr id="0" name=""/>
        <dsp:cNvSpPr/>
      </dsp:nvSpPr>
      <dsp:spPr>
        <a:xfrm>
          <a:off x="2262932" y="2939243"/>
          <a:ext cx="2691304" cy="2058926"/>
        </a:xfrm>
        <a:prstGeom prst="ellipse">
          <a:avLst/>
        </a:prstGeom>
        <a:solidFill>
          <a:srgbClr val="CCFF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Налоги на имущество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kern="12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1,6</a:t>
          </a:r>
          <a:r>
            <a:rPr lang="ru-RU" sz="1100" b="1" kern="12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</a:p>
      </dsp:txBody>
      <dsp:txXfrm>
        <a:off x="2981511" y="3093663"/>
        <a:ext cx="1254147" cy="463258"/>
      </dsp:txXfrm>
    </dsp:sp>
    <dsp:sp modelId="{D4E0BA4B-ABC4-4148-8DA4-2C6FA69300AF}">
      <dsp:nvSpPr>
        <dsp:cNvPr id="0" name=""/>
        <dsp:cNvSpPr/>
      </dsp:nvSpPr>
      <dsp:spPr>
        <a:xfrm>
          <a:off x="2852581" y="4122650"/>
          <a:ext cx="1374156" cy="859925"/>
        </a:xfrm>
        <a:prstGeom prst="ellipse">
          <a:avLst/>
        </a:prstGeom>
        <a:solidFill>
          <a:srgbClr val="CC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налоги </a:t>
          </a:r>
          <a:r>
            <a:rPr lang="ru-RU" sz="1100" b="1" kern="12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0,9 %</a:t>
          </a:r>
        </a:p>
      </dsp:txBody>
      <dsp:txXfrm>
        <a:off x="3053822" y="4337631"/>
        <a:ext cx="971675" cy="429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8830" cy="493316"/>
          </a:xfrm>
          <a:prstGeom prst="rect">
            <a:avLst/>
          </a:prstGeom>
        </p:spPr>
        <p:txBody>
          <a:bodyPr vert="horz" lIns="90182" tIns="45091" rIns="90182" bIns="4509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6" y="1"/>
            <a:ext cx="2918830" cy="493316"/>
          </a:xfrm>
          <a:prstGeom prst="rect">
            <a:avLst/>
          </a:prstGeom>
        </p:spPr>
        <p:txBody>
          <a:bodyPr vert="horz" lIns="90182" tIns="45091" rIns="90182" bIns="45091" rtlCol="0"/>
          <a:lstStyle>
            <a:lvl1pPr algn="r">
              <a:defRPr sz="1200"/>
            </a:lvl1pPr>
          </a:lstStyle>
          <a:p>
            <a:fld id="{9E6C6088-1934-4D89-A171-A0B602CB0DF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395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82" tIns="45091" rIns="90182" bIns="4509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182" tIns="45091" rIns="90182" bIns="4509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1287"/>
            <a:ext cx="2918830" cy="493316"/>
          </a:xfrm>
          <a:prstGeom prst="rect">
            <a:avLst/>
          </a:prstGeom>
        </p:spPr>
        <p:txBody>
          <a:bodyPr vert="horz" lIns="90182" tIns="45091" rIns="90182" bIns="4509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6" y="9371287"/>
            <a:ext cx="2918830" cy="493316"/>
          </a:xfrm>
          <a:prstGeom prst="rect">
            <a:avLst/>
          </a:prstGeom>
        </p:spPr>
        <p:txBody>
          <a:bodyPr vert="horz" lIns="90182" tIns="45091" rIns="90182" bIns="45091" rtlCol="0" anchor="b"/>
          <a:lstStyle>
            <a:lvl1pPr algn="r">
              <a:defRPr sz="1200"/>
            </a:lvl1pPr>
          </a:lstStyle>
          <a:p>
            <a:fld id="{8A54BD62-4DF4-43AC-966E-B7BF8DC9DE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669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125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622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062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272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215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BD62-4DF4-43AC-966E-B7BF8DC9DE2E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54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789-264B-4767-88F3-27221785C0A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57789-264B-4767-88F3-27221785C0A0}" type="datetimeFigureOut">
              <a:rPr lang="ru-RU" smtClean="0"/>
              <a:pPr/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95364-2F67-43F6-A83D-BAC0CC8CB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Relationship Id="rId9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2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url?sa=i&amp;rct=j&amp;q=&amp;esrc=s&amp;source=images&amp;cd=&amp;cad=rja&amp;uact=8&amp;ved=2ahUKEwjd0YTwg-reAhVEfywKHRXeDTUQjRx6BAgBEAU&amp;url=https://regnum.ru/news/2381639.html&amp;psig=AOvVaw1zFSVC-zC87KM-5cL8qhdV&amp;ust=1543045839329129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hyperlink" Target="https://www.google.ru/url?sa=i&amp;rct=j&amp;q=&amp;esrc=s&amp;source=images&amp;cd=&amp;cad=rja&amp;uact=8&amp;ved=2ahUKEwiEiZOco-jeAhVpgaYKHfBUAGoQjRx6BAgBEAU&amp;url=https://news.vse42.ru/feed/show/id/27636421&amp;psig=AOvVaw1DPTKm8SMdr1Bs8fz6wwxQ&amp;ust=1542985529088222" TargetMode="External"/><Relationship Id="rId4" Type="http://schemas.openxmlformats.org/officeDocument/2006/relationships/image" Target="../media/image63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hyperlink" Target="https://www.google.ru/url?sa=i&amp;rct=j&amp;q=&amp;esrc=s&amp;source=images&amp;cd=&amp;cad=rja&amp;uact=8&amp;ved=2ahUKEwjF8IXM8OneAhUFjSwKHT5bBFoQjRx6BAgBEAU&amp;url=https://www.barnaul-altai.ru/business/officetech/officetechnews14.php&amp;psig=AOvVaw0VD382VJLIXUuM2XrHDcv8&amp;ust=1543040507175680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1218081"/>
            <a:ext cx="8064896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Бюджет</a:t>
            </a:r>
            <a:r>
              <a:rPr lang="en-US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 </a:t>
            </a: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для граждан</a:t>
            </a:r>
          </a:p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 по проекту решения</a:t>
            </a:r>
          </a:p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Думы района</a:t>
            </a:r>
          </a:p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«О бюджете района</a:t>
            </a:r>
          </a:p>
          <a:p>
            <a:pPr algn="ctr"/>
            <a:r>
              <a:rPr lang="ru-RU" sz="4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на 2025 год и плановый </a:t>
            </a:r>
          </a:p>
          <a:p>
            <a:pPr algn="ctr"/>
            <a:r>
              <a:rPr lang="ru-RU" sz="4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период 2026-2027 годов»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3728" y="188640"/>
            <a:ext cx="5472608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Нижневартовский район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635896" y="5768452"/>
            <a:ext cx="3672408" cy="73866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1000">
                <a:schemeClr val="accent2">
                  <a:tint val="37000"/>
                  <a:satMod val="300000"/>
                  <a:lumMod val="10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Департамент финансов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администрации Нижневартовского района</a:t>
            </a:r>
          </a:p>
          <a:p>
            <a:pPr algn="ctr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412" y="4725144"/>
            <a:ext cx="1396147" cy="17036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23728" y="188640"/>
            <a:ext cx="5472608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Куда обращаться: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331640" y="1484784"/>
            <a:ext cx="7376047" cy="3772828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  <a:lumMod val="58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Вопросы и замечания по «Бюджету для граждан» вы можете направлять: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по электронной почте 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depfin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@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nvraion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ru</a:t>
            </a:r>
            <a:endParaRPr lang="ru-RU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через электронную приемную </a:t>
            </a:r>
            <a:endParaRPr lang="ru-RU" sz="1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u="sng" dirty="0"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http://nvraion.ru/internet-obrashenie/vopros-otvet-/</a:t>
            </a:r>
            <a:endParaRPr lang="ru-RU" sz="16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по телефонам в департамент финансов администрации района: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Заместитель директора департамента финансов 8 3466 49 87 76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управления казначейского исполнения бюджета  8 3466 49-87-95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отдела доходов бюджета департамента финансов 8 3466  49-87-45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Начальник отдела расходов бюджета департамента финансов 8 3466 49-86-52</a:t>
            </a:r>
          </a:p>
        </p:txBody>
      </p:sp>
    </p:spTree>
    <p:extLst>
      <p:ext uri="{BB962C8B-B14F-4D97-AF65-F5344CB8AC3E}">
        <p14:creationId xmlns:p14="http://schemas.microsoft.com/office/powerpoint/2010/main" val="292972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:\Бюджет 2016 доходы, расходы\БЮДЖЕТ ДЛЯ ГРАЖДАН\ПРОЕКТ_2017-2019_гг_\картинки, фоны, диаграммы\равновесный бюджет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332452"/>
            <a:ext cx="2296723" cy="1528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59632" y="188638"/>
            <a:ext cx="5472608" cy="646331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  <a:cs typeface="Browallia New" panose="020B0604020202020204" pitchFamily="34" charset="-34"/>
              </a:rPr>
              <a:t>О Бюджете района: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899592" y="1196752"/>
            <a:ext cx="7920880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540385" algn="just">
              <a:spcAft>
                <a:spcPts val="0"/>
              </a:spcAft>
            </a:pPr>
            <a:r>
              <a:rPr lang="x-none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решения Думы района «О бюджете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Нижневартовского </a:t>
            </a:r>
            <a:r>
              <a:rPr lang="x-none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района на 20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25</a:t>
            </a:r>
            <a:r>
              <a:rPr lang="x-none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год и плановый период 202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 </a:t>
            </a:r>
            <a:r>
              <a:rPr lang="x-none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202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x-none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годов» подготовлен в соответствии с Бюджетным Кодексом Российской Федерации, Уставом района, решением Думы района от 05.10.2007 года № 101 «Об отдельных вопросах организации и осуществления бюджетного процесса в Нижневартовском районе».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endParaRPr lang="ru-RU" sz="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540385" algn="just"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Бюджет района на 2025-2026 годы разработан на основании:</a:t>
            </a:r>
          </a:p>
          <a:p>
            <a:pPr marL="179705"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Послания Президента Российской Федерации Федеральному Собранию Российской Федерации от 29 февраля 2024 года (далее - Послание Президента Российской Федерации), Указов Президента Российской Федерации от 7 мая 2012 года № 597                              «О мероприятиях по реализации государственной социальной политики»                     (далее – Указ № 597), от 1 июня 2012 года № 761 «О Национальной стратегии действий в интересах детей на 2012 - 2017 годы» (далее – Указ № 761),                          от 7 мая 2024 года № 309 «О национальных целях развития Российской Федерации на период до 2030 года и на перспективу до 2036 года» (далее – Указ № 309), Основных направлений налоговой, бюджетной и долговой политики Ханты-Мансийского автономного округа – Югры на 2025 год и на плановый период 2026 и 2027 годов, утвержденных распоряжением Правительства Ханты-Мансийского автономного округа - Югры от 10.10.2024 № 496-рп, Стратегии социально-экономического развития Нижневартовского района до 2036 года, утвержденной решением Думы района от 21.12.2023 № 896,  Бюджетного прогноза Нижневартовского района на долгосрочный период до 2028 года, утвержденного постановлением администрации района от 07.02.2023 № 92.</a:t>
            </a:r>
          </a:p>
        </p:txBody>
      </p:sp>
    </p:spTree>
    <p:extLst>
      <p:ext uri="{BB962C8B-B14F-4D97-AF65-F5344CB8AC3E}">
        <p14:creationId xmlns:p14="http://schemas.microsoft.com/office/powerpoint/2010/main" val="18520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3608" y="188640"/>
            <a:ext cx="7200800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Проект прогноза социально-экономического развития Нижневартовского района на 2025 год и плановый период 2026−2027 годов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71600" y="1225716"/>
            <a:ext cx="7980914" cy="5670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1250" dirty="0">
                <a:effectLst/>
                <a:ea typeface="Times New Roman" panose="02020603050405020304" pitchFamily="18" charset="0"/>
              </a:rPr>
              <a:t>Прогноз социально-экономического развития Нижневартовского района на 2025 год и на плановый период 2026 и 2027 годов (далее – прогноз) разработан на основе одобренных Правительством Российской Федерации сценарных условий социально-экономического развития Российской Федерации с учетом основных приоритетов социально-экономического развития района, сформулированных в Стратегии социально-экономического развития Нижневартовского района до 2036 года, прогноза социально-экономического развития Ханты-Мансийского автономного округа – Югры на 2025 год                                и на плановый период 2026 и 2027 годов, итогов социально-экономического развития района за первое полугодие 2024 года, обобщенных данных структурных подразделений администрации района, а также хозяйствующих субъектов района.</a:t>
            </a:r>
          </a:p>
          <a:p>
            <a:pPr indent="450215" algn="just"/>
            <a:r>
              <a:rPr lang="ru-RU" sz="1250" dirty="0">
                <a:effectLst/>
                <a:ea typeface="Times New Roman" panose="02020603050405020304" pitchFamily="18" charset="0"/>
              </a:rPr>
              <a:t>Прогноз предполагает достижение национальных целей развития и ключевых целевых показателей национальных проектов, установленных Указом Президента Российской Федерации от 7 мая 2024 года               № 309 «О Национальных целях развития Российской Федерации на период                      до 2030 года и на перспективу до 2036 года». </a:t>
            </a:r>
          </a:p>
          <a:p>
            <a:pPr indent="450215" algn="just"/>
            <a:r>
              <a:rPr lang="x-none" sz="1250" dirty="0"/>
              <a:t>В качестве исходной базы для разработки основных параметров на очередной финансовый год и плановый период были взяты:</a:t>
            </a:r>
            <a:endParaRPr lang="ru-RU" sz="1250" dirty="0"/>
          </a:p>
          <a:p>
            <a:pPr algn="just"/>
            <a:r>
              <a:rPr lang="ru-RU" sz="1250" dirty="0"/>
              <a:t>    -основные направления налоговой, бюджетной и долговой политики Ханты-Мансийского автономного округа – Югры на 2025 год и на плановый период 2026 и 2027 годов, </a:t>
            </a:r>
          </a:p>
          <a:p>
            <a:pPr algn="just"/>
            <a:r>
              <a:rPr lang="ru-RU" sz="1250" dirty="0"/>
              <a:t>    -основные направления бюджетной и налоговой политики Нижневартовского района на 2025 год и на плановый период 2026 и 2027 годов,</a:t>
            </a:r>
          </a:p>
          <a:p>
            <a:pPr algn="just"/>
            <a:r>
              <a:rPr lang="ru-RU" sz="1250" dirty="0"/>
              <a:t>    -стратегия социально-экономического развития Нижневартовского района до 2036 года, утвержденной решением Думы района от 21.12.2023 № 896, </a:t>
            </a:r>
          </a:p>
          <a:p>
            <a:pPr algn="just"/>
            <a:r>
              <a:rPr lang="ru-RU" sz="1250" dirty="0"/>
              <a:t>    -бюджетный прогноз Нижневартовского района на долгосрочный период до 2028 года, утвержденного постановлением администрации района от 07.02.2023 № 92.</a:t>
            </a:r>
          </a:p>
          <a:p>
            <a:pPr algn="just"/>
            <a:r>
              <a:rPr lang="ru-RU" sz="1250" dirty="0"/>
              <a:t>       В соответствии со сценарными условиями Российской Федерации прогноз социально-экономического развития Нижневартовского района на 2025 год и плановый период 2026‒2027 годов разработан в двух вариантах – консервативный и базовый.</a:t>
            </a:r>
          </a:p>
          <a:p>
            <a:pPr algn="just"/>
            <a:r>
              <a:rPr lang="ru-RU" sz="1250" dirty="0"/>
              <a:t>       Учитывая, что базовый вариант прогноза исходит из благоприятных тенденций роста восстановления сбалансированности экономики при безусловном выполнении принятых и принимаемых бюджетных обязательств, предлагается использовать его для разработки параметров бюджета Нижневартовского района на 2025 год и плановый период 2026‒2027 годов. </a:t>
            </a:r>
          </a:p>
        </p:txBody>
      </p:sp>
    </p:spTree>
    <p:extLst>
      <p:ext uri="{BB962C8B-B14F-4D97-AF65-F5344CB8AC3E}">
        <p14:creationId xmlns:p14="http://schemas.microsoft.com/office/powerpoint/2010/main" val="300648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043608" y="188640"/>
            <a:ext cx="72008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Основные показатели прогноза социально-экономического </a:t>
            </a:r>
          </a:p>
          <a:p>
            <a:pPr algn="ctr"/>
            <a:r>
              <a:rPr lang="ru-RU" b="1" i="1" dirty="0">
                <a:solidFill>
                  <a:schemeClr val="tx1"/>
                </a:solidFill>
              </a:rPr>
              <a:t>развития района 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E45F2BD-F2E9-B6FE-7ABC-AFE170990E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162130"/>
              </p:ext>
            </p:extLst>
          </p:nvPr>
        </p:nvGraphicFramePr>
        <p:xfrm>
          <a:off x="971601" y="1196752"/>
          <a:ext cx="8077869" cy="5076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9327">
                  <a:extLst>
                    <a:ext uri="{9D8B030D-6E8A-4147-A177-3AD203B41FA5}">
                      <a16:colId xmlns:a16="http://schemas.microsoft.com/office/drawing/2014/main" val="3061810590"/>
                    </a:ext>
                  </a:extLst>
                </a:gridCol>
                <a:gridCol w="901793">
                  <a:extLst>
                    <a:ext uri="{9D8B030D-6E8A-4147-A177-3AD203B41FA5}">
                      <a16:colId xmlns:a16="http://schemas.microsoft.com/office/drawing/2014/main" val="3841151792"/>
                    </a:ext>
                  </a:extLst>
                </a:gridCol>
                <a:gridCol w="902663">
                  <a:extLst>
                    <a:ext uri="{9D8B030D-6E8A-4147-A177-3AD203B41FA5}">
                      <a16:colId xmlns:a16="http://schemas.microsoft.com/office/drawing/2014/main" val="3902946768"/>
                    </a:ext>
                  </a:extLst>
                </a:gridCol>
                <a:gridCol w="991362">
                  <a:extLst>
                    <a:ext uri="{9D8B030D-6E8A-4147-A177-3AD203B41FA5}">
                      <a16:colId xmlns:a16="http://schemas.microsoft.com/office/drawing/2014/main" val="3778988471"/>
                    </a:ext>
                  </a:extLst>
                </a:gridCol>
                <a:gridCol w="991362">
                  <a:extLst>
                    <a:ext uri="{9D8B030D-6E8A-4147-A177-3AD203B41FA5}">
                      <a16:colId xmlns:a16="http://schemas.microsoft.com/office/drawing/2014/main" val="317233502"/>
                    </a:ext>
                  </a:extLst>
                </a:gridCol>
                <a:gridCol w="991362">
                  <a:extLst>
                    <a:ext uri="{9D8B030D-6E8A-4147-A177-3AD203B41FA5}">
                      <a16:colId xmlns:a16="http://schemas.microsoft.com/office/drawing/2014/main" val="1164442728"/>
                    </a:ext>
                  </a:extLst>
                </a:gridCol>
              </a:tblGrid>
              <a:tr h="253807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Показатели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2023 отчет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2024 оценка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прогноз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254943"/>
                  </a:ext>
                </a:extLst>
              </a:tr>
              <a:tr h="2538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2025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2026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2027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84601773"/>
                  </a:ext>
                </a:extLst>
              </a:tr>
              <a:tr h="253807">
                <a:tc gridSpan="6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Индекс промышленного производства,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327923"/>
                  </a:ext>
                </a:extLst>
              </a:tr>
              <a:tr h="253807">
                <a:tc>
                  <a:txBody>
                    <a:bodyPr/>
                    <a:lstStyle/>
                    <a:p>
                      <a:pPr indent="180340"/>
                      <a:r>
                        <a:rPr lang="ru-RU" sz="1200">
                          <a:effectLst/>
                        </a:rPr>
                        <a:t>базовый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95,7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93,5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101,3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97,5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5998836"/>
                  </a:ext>
                </a:extLst>
              </a:tr>
              <a:tr h="253807">
                <a:tc>
                  <a:txBody>
                    <a:bodyPr/>
                    <a:lstStyle/>
                    <a:p>
                      <a:pPr indent="180340"/>
                      <a:r>
                        <a:rPr lang="ru-RU" sz="1200">
                          <a:effectLst/>
                        </a:rPr>
                        <a:t>консервативный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100,2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96,5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97,9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5947020"/>
                  </a:ext>
                </a:extLst>
              </a:tr>
              <a:tr h="253807">
                <a:tc gridSpan="6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Инвестиции в основной капитал, млрд. рублей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041427"/>
                  </a:ext>
                </a:extLst>
              </a:tr>
              <a:tr h="253807">
                <a:tc>
                  <a:txBody>
                    <a:bodyPr/>
                    <a:lstStyle/>
                    <a:p>
                      <a:pPr indent="180340"/>
                      <a:r>
                        <a:rPr lang="ru-RU" sz="1200">
                          <a:effectLst/>
                        </a:rPr>
                        <a:t>базовый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186,3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193,7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199,4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203,9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210,0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7447296"/>
                  </a:ext>
                </a:extLst>
              </a:tr>
              <a:tr h="253807">
                <a:tc>
                  <a:txBody>
                    <a:bodyPr/>
                    <a:lstStyle/>
                    <a:p>
                      <a:pPr indent="180340"/>
                      <a:r>
                        <a:rPr lang="ru-RU" sz="1200">
                          <a:effectLst/>
                        </a:rPr>
                        <a:t>консервативный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193,1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195,5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197,8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6520950"/>
                  </a:ext>
                </a:extLst>
              </a:tr>
              <a:tr h="253807">
                <a:tc gridSpan="6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Реальные денежные доходы населения,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588296"/>
                  </a:ext>
                </a:extLst>
              </a:tr>
              <a:tr h="253807">
                <a:tc>
                  <a:txBody>
                    <a:bodyPr/>
                    <a:lstStyle/>
                    <a:p>
                      <a:pPr indent="180340"/>
                      <a:r>
                        <a:rPr lang="ru-RU" sz="1200">
                          <a:effectLst/>
                        </a:rPr>
                        <a:t>базовый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103,4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102,3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101,6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101,2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101,0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5793241"/>
                  </a:ext>
                </a:extLst>
              </a:tr>
              <a:tr h="253807">
                <a:tc>
                  <a:txBody>
                    <a:bodyPr/>
                    <a:lstStyle/>
                    <a:p>
                      <a:pPr indent="180340"/>
                      <a:r>
                        <a:rPr lang="ru-RU" sz="1200">
                          <a:effectLst/>
                        </a:rPr>
                        <a:t>консервативный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100,8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100,4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100,1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8617596"/>
                  </a:ext>
                </a:extLst>
              </a:tr>
              <a:tr h="253807">
                <a:tc gridSpan="6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Индекс потребительских цен на конец года, в % к декабрю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475332"/>
                  </a:ext>
                </a:extLst>
              </a:tr>
              <a:tr h="253807">
                <a:tc>
                  <a:txBody>
                    <a:bodyPr/>
                    <a:lstStyle/>
                    <a:p>
                      <a:pPr indent="180340"/>
                      <a:r>
                        <a:rPr lang="ru-RU" sz="1200">
                          <a:effectLst/>
                        </a:rPr>
                        <a:t>базовый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104,6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106,2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104,0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104,0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104,0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9725310"/>
                  </a:ext>
                </a:extLst>
              </a:tr>
              <a:tr h="253807">
                <a:tc>
                  <a:txBody>
                    <a:bodyPr/>
                    <a:lstStyle/>
                    <a:p>
                      <a:pPr indent="180340"/>
                      <a:r>
                        <a:rPr lang="ru-RU" sz="1200">
                          <a:effectLst/>
                        </a:rPr>
                        <a:t>консервативный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103,7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104,4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105,4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0268459"/>
                  </a:ext>
                </a:extLst>
              </a:tr>
              <a:tr h="253807">
                <a:tc gridSpan="6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Оборот розничной торговли,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723002"/>
                  </a:ext>
                </a:extLst>
              </a:tr>
              <a:tr h="253807">
                <a:tc>
                  <a:txBody>
                    <a:bodyPr/>
                    <a:lstStyle/>
                    <a:p>
                      <a:pPr indent="180340"/>
                      <a:r>
                        <a:rPr lang="ru-RU" sz="1200">
                          <a:effectLst/>
                        </a:rPr>
                        <a:t>базовый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104,4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104,0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101,5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101,3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101,0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2620030"/>
                  </a:ext>
                </a:extLst>
              </a:tr>
              <a:tr h="253807">
                <a:tc>
                  <a:txBody>
                    <a:bodyPr/>
                    <a:lstStyle/>
                    <a:p>
                      <a:pPr indent="180340"/>
                      <a:r>
                        <a:rPr lang="ru-RU" sz="1200">
                          <a:effectLst/>
                        </a:rPr>
                        <a:t>консервативный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101,0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100,9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100,5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739184"/>
                  </a:ext>
                </a:extLst>
              </a:tr>
              <a:tr h="253807">
                <a:tc gridSpan="6"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Объем платных услуг населению,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557895"/>
                  </a:ext>
                </a:extLst>
              </a:tr>
              <a:tr h="253807">
                <a:tc>
                  <a:txBody>
                    <a:bodyPr/>
                    <a:lstStyle/>
                    <a:p>
                      <a:pPr indent="180340"/>
                      <a:r>
                        <a:rPr lang="ru-RU" sz="1200">
                          <a:effectLst/>
                        </a:rPr>
                        <a:t>базовый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102,1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103,1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102,2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102,0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101,9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571874"/>
                  </a:ext>
                </a:extLst>
              </a:tr>
              <a:tr h="253807">
                <a:tc>
                  <a:txBody>
                    <a:bodyPr/>
                    <a:lstStyle/>
                    <a:p>
                      <a:pPr indent="180340"/>
                      <a:r>
                        <a:rPr lang="ru-RU" sz="1200">
                          <a:effectLst/>
                        </a:rPr>
                        <a:t>консервативный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100,7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100,5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100,4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9581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741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043608" y="188640"/>
            <a:ext cx="72008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Динамика доходной и расходной части бюджета Нижневартовского района (млн. руб.)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D58134C1-26DA-EC16-CBF6-C26EA39784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2642101"/>
              </p:ext>
            </p:extLst>
          </p:nvPr>
        </p:nvGraphicFramePr>
        <p:xfrm>
          <a:off x="971600" y="1196752"/>
          <a:ext cx="7736087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5BC896BF-B4E8-EA77-D395-926C0D063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796675"/>
              </p:ext>
            </p:extLst>
          </p:nvPr>
        </p:nvGraphicFramePr>
        <p:xfrm>
          <a:off x="936224" y="5229200"/>
          <a:ext cx="7736088" cy="130708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447473">
                  <a:extLst>
                    <a:ext uri="{9D8B030D-6E8A-4147-A177-3AD203B41FA5}">
                      <a16:colId xmlns:a16="http://schemas.microsoft.com/office/drawing/2014/main" val="1579771295"/>
                    </a:ext>
                  </a:extLst>
                </a:gridCol>
                <a:gridCol w="1835456">
                  <a:extLst>
                    <a:ext uri="{9D8B030D-6E8A-4147-A177-3AD203B41FA5}">
                      <a16:colId xmlns:a16="http://schemas.microsoft.com/office/drawing/2014/main" val="4176249051"/>
                    </a:ext>
                  </a:extLst>
                </a:gridCol>
                <a:gridCol w="1558213">
                  <a:extLst>
                    <a:ext uri="{9D8B030D-6E8A-4147-A177-3AD203B41FA5}">
                      <a16:colId xmlns:a16="http://schemas.microsoft.com/office/drawing/2014/main" val="3666786486"/>
                    </a:ext>
                  </a:extLst>
                </a:gridCol>
                <a:gridCol w="1447473">
                  <a:extLst>
                    <a:ext uri="{9D8B030D-6E8A-4147-A177-3AD203B41FA5}">
                      <a16:colId xmlns:a16="http://schemas.microsoft.com/office/drawing/2014/main" val="2310724036"/>
                    </a:ext>
                  </a:extLst>
                </a:gridCol>
                <a:gridCol w="1447473">
                  <a:extLst>
                    <a:ext uri="{9D8B030D-6E8A-4147-A177-3AD203B41FA5}">
                      <a16:colId xmlns:a16="http://schemas.microsoft.com/office/drawing/2014/main" val="275654803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Наименование показателя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2024 год (решение Думы района от 21.12.2023 № 894)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2025 год (проект)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Плановый период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7126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2026 год (проект)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2027 год (проект)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6392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</a:rPr>
                        <a:t>Доходы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5 284,3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6 299,5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6 605,7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5 844,4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8056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</a:rPr>
                        <a:t>Расходы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5 353,3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6 571,5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6 672,7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5 910,4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73352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</a:rPr>
                        <a:t>Дефицит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-69,0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-272,0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-67,0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-66,0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407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970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327138"/>
            <a:ext cx="516657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бюджета района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506144"/>
              </p:ext>
            </p:extLst>
          </p:nvPr>
        </p:nvGraphicFramePr>
        <p:xfrm>
          <a:off x="971599" y="1300605"/>
          <a:ext cx="7736087" cy="5096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5634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27784" y="260402"/>
            <a:ext cx="446449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доходов (%)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00000000-0008-0000-0200-000007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5201418"/>
              </p:ext>
            </p:extLst>
          </p:nvPr>
        </p:nvGraphicFramePr>
        <p:xfrm>
          <a:off x="1242253" y="1399295"/>
          <a:ext cx="7106271" cy="4998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81500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707687" y="6397465"/>
            <a:ext cx="3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02957" y="260648"/>
            <a:ext cx="3835987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 (тыс. руб.)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9218438"/>
              </p:ext>
            </p:extLst>
          </p:nvPr>
        </p:nvGraphicFramePr>
        <p:xfrm>
          <a:off x="971600" y="1167626"/>
          <a:ext cx="8077871" cy="5069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9705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260648"/>
            <a:ext cx="457200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(тыс. рублей)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C32C1629-180F-4807-8095-F12EB20731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501670"/>
              </p:ext>
            </p:extLst>
          </p:nvPr>
        </p:nvGraphicFramePr>
        <p:xfrm>
          <a:off x="971600" y="1220193"/>
          <a:ext cx="8077871" cy="5177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75549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555776" y="116632"/>
            <a:ext cx="457200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Нижневартовского района на 2025 год и плановый период 2026-2027 годов</a:t>
            </a:r>
            <a:r>
              <a:rPr lang="en-US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рублей)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722BFF9-1BAC-0B53-4500-A5AD094AA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244841"/>
              </p:ext>
            </p:extLst>
          </p:nvPr>
        </p:nvGraphicFramePr>
        <p:xfrm>
          <a:off x="1" y="1083593"/>
          <a:ext cx="9144000" cy="58126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7663">
                  <a:extLst>
                    <a:ext uri="{9D8B030D-6E8A-4147-A177-3AD203B41FA5}">
                      <a16:colId xmlns:a16="http://schemas.microsoft.com/office/drawing/2014/main" val="43526802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104504659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717273395"/>
                    </a:ext>
                  </a:extLst>
                </a:gridCol>
                <a:gridCol w="720082">
                  <a:extLst>
                    <a:ext uri="{9D8B030D-6E8A-4147-A177-3AD203B41FA5}">
                      <a16:colId xmlns:a16="http://schemas.microsoft.com/office/drawing/2014/main" val="1326488442"/>
                    </a:ext>
                  </a:extLst>
                </a:gridCol>
                <a:gridCol w="683567">
                  <a:extLst>
                    <a:ext uri="{9D8B030D-6E8A-4147-A177-3AD203B41FA5}">
                      <a16:colId xmlns:a16="http://schemas.microsoft.com/office/drawing/2014/main" val="1081854683"/>
                    </a:ext>
                  </a:extLst>
                </a:gridCol>
              </a:tblGrid>
              <a:tr h="1521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классификации                             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кода классификации доходов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на год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516448"/>
                  </a:ext>
                </a:extLst>
              </a:tr>
              <a:tr h="145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3315756347"/>
                  </a:ext>
                </a:extLst>
              </a:tr>
              <a:tr h="1026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1587999109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000 1 00 00000 00 0000 000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 И  НЕНАЛОГОВЫЕ  ДОХОДЫ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2 816 318,0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2 932 930,0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3 011 885,0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703902760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2 003 485,0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2 103 659,0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2 208 842,0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3012179052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000 1 01 02000 01 0000 110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2 003 485,0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2 103 659,0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2 208 842,0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3309831049"/>
                  </a:ext>
                </a:extLst>
              </a:tr>
              <a:tr h="258183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99271437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96 457,0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99 924,0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103 537,0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3646811269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000 1 05 01000 00 0000 110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 в связи с  применением упрощенной системы налогообложения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94 370,0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97 824,0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101 417,0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4086176528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000 1 05 03000 01 0000 110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 сельскохозяйственный налог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879777608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000 1 05 04000 02 0000 110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1 539,0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1 552,0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1 572,0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2416778933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36 019,0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36 019,0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36 019,0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598812394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000 1 06 01000 00 0000 110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1 919,0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1 919,0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1 919,0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2221391598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000 1 06 04000 02 0000 110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Транспортный налог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2992292381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000 1 06 06000 00 0000 110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1025751442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3079770757"/>
                  </a:ext>
                </a:extLst>
              </a:tr>
              <a:tr h="385471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000 1 11 00000 00 0000 000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</a:t>
                      </a:r>
                      <a:b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ИМУЩЕСТВА, НАХОДЯЩЕГОСЯ В </a:t>
                      </a:r>
                      <a:b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ГОСУДАРСТВЕННОЙ И МУНИЦИПАЛЬНОЙ СОБСТВЕННОСТИ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559 556,0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572 357,0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542 548,0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152220838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000 1 12 00000 00 0000 000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16 420,0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16 420,0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16 420,0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678038028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000 1 13 00000 00 0000 000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2 913,0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2 933,0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3 001,0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1804396859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000 1 14 00000 00 0000 000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1376792529"/>
                  </a:ext>
                </a:extLst>
              </a:tr>
              <a:tr h="258183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000 1 16 00000 00 0000 000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</a:t>
                      </a:r>
                      <a:b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УЩЕРБА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81 368,0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81 368,0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81 368,0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1197586180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000 2 00 00000 00 0000 000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3 483 161,4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3 672 764,4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2 832 467,9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3738197861"/>
                  </a:ext>
                </a:extLst>
              </a:tr>
              <a:tr h="258183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3 483 161,4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3 672 764,4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2 832 467,9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2096400967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000 2 02 10000 00 0000 150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бюджетам бюджетной системы Российской Федерации 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312 550,5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11 658,2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11 870,7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4049273252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000 2 02 20000 00 0000 150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бюджетной системы Российской Федерации (межбюджетные субсидии) 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878 829,5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1 427 971,0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583 499,6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4038219415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000 2 02 30000 00 0000 150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бюджетной системы Российской Федерации 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2 130 551,5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2 154 825,9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2 157 597,0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2892433776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000 2 02 40000 00 0000 150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161 229,9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78 309,3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79 500,6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3567514275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000 2 07 00000 00 0000 000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390743525"/>
                  </a:ext>
                </a:extLst>
              </a:tr>
              <a:tr h="385471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000 2 18 00000 00 0000 000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3022020563"/>
                  </a:ext>
                </a:extLst>
              </a:tr>
              <a:tr h="258183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000 2 19 00000 00 0000 000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ctr"/>
                </a:tc>
                <a:extLst>
                  <a:ext uri="{0D108BD9-81ED-4DB2-BD59-A6C34878D82A}">
                    <a16:rowId xmlns:a16="http://schemas.microsoft.com/office/drawing/2014/main" val="3394170343"/>
                  </a:ext>
                </a:extLst>
              </a:tr>
              <a:tr h="145039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6 299 479,4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6 605 694,4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5 844 352,9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8" marR="3888" marT="3888" marB="0" anchor="b"/>
                </a:tc>
                <a:extLst>
                  <a:ext uri="{0D108BD9-81ED-4DB2-BD59-A6C34878D82A}">
                    <a16:rowId xmlns:a16="http://schemas.microsoft.com/office/drawing/2014/main" val="1677544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9843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ÐÐ°ÑÑÐ¸Ð½ÐºÐ¸ Ð¿Ð¾ Ð·Ð°Ð¿ÑÐ¾ÑÑ Ð´Ð¾Ð»Ð³Ð¸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2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8172400" cy="529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88638"/>
            <a:ext cx="55801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Информация по Объемам муниципального долга Нижневартовского района (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млн.рублей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015208" y="1484784"/>
            <a:ext cx="54006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"/>
            <a:r>
              <a:rPr lang="ru-RU" dirty="0">
                <a:solidFill>
                  <a:schemeClr val="tx1"/>
                </a:solidFill>
              </a:rPr>
              <a:t>Верхний предел муниципального внутреннего долга Нижневартовского района на 01.01.2025 года, на 01.01.2026 года, на 01.01.2027 года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886995"/>
              </p:ext>
            </p:extLst>
          </p:nvPr>
        </p:nvGraphicFramePr>
        <p:xfrm>
          <a:off x="1495376" y="2660327"/>
          <a:ext cx="7048500" cy="211416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907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5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3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9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2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87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№ п/п</a:t>
                      </a:r>
                      <a:endParaRPr lang="ru-RU" sz="1200" b="0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Вид долгового обязательства</a:t>
                      </a:r>
                      <a:endParaRPr lang="ru-RU" sz="1200" b="0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на 01.01.2025 года</a:t>
                      </a:r>
                      <a:endParaRPr lang="ru-RU" sz="1200" b="0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4620"/>
                          </a:solidFill>
                          <a:effectLst/>
                        </a:rPr>
                        <a:t>Плановый период</a:t>
                      </a:r>
                      <a:endParaRPr lang="ru-RU" sz="1200" b="0" i="0" u="none" strike="noStrike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3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на 01.01.2026 года</a:t>
                      </a:r>
                      <a:endParaRPr lang="ru-RU" sz="1200" b="0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на 01.01.2027 года</a:t>
                      </a:r>
                      <a:endParaRPr lang="ru-RU" sz="1200" b="0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4620"/>
                          </a:solidFill>
                          <a:effectLst/>
                        </a:rPr>
                        <a:t>1.</a:t>
                      </a:r>
                      <a:endParaRPr lang="ru-RU" sz="1200" b="0" i="0" u="none" strike="noStrike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Бюджетные кредиты, привлеченные в валюте Российской Федерации в бюджет муниципального района из других бюджетов бюджетной системы Российской Федерации</a:t>
                      </a:r>
                      <a:endParaRPr lang="ru-RU" sz="1200" b="0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rgbClr val="004620"/>
                          </a:solidFill>
                          <a:effectLst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4620"/>
                          </a:solidFill>
                          <a:effectLst/>
                        </a:rPr>
                        <a:t>2.</a:t>
                      </a:r>
                      <a:endParaRPr lang="ru-RU" sz="1200" b="0" i="0" u="none" strike="noStrike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solidFill>
                            <a:srgbClr val="004620"/>
                          </a:solidFill>
                          <a:effectLst/>
                        </a:rPr>
                        <a:t>Муниципальные гарантии, выраженные в валюте Российской Федерации</a:t>
                      </a:r>
                      <a:endParaRPr lang="ru-RU" sz="1200" b="0" i="0" u="none" strike="noStrike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rgbClr val="004620"/>
                          </a:solidFill>
                          <a:effectLst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solidFill>
                            <a:srgbClr val="004620"/>
                          </a:solidFill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solidFill>
                            <a:srgbClr val="004620"/>
                          </a:solidFill>
                          <a:effectLst/>
                        </a:rPr>
                        <a:t>Общая сумма муниципального внутреннего долга</a:t>
                      </a:r>
                      <a:endParaRPr lang="ru-RU" sz="1200" b="1" i="0" u="none" strike="noStrike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                    0,0</a:t>
                      </a:r>
                      <a:endParaRPr lang="ru-RU" sz="1200" b="1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                   0,0</a:t>
                      </a:r>
                      <a:endParaRPr lang="ru-RU" sz="1200" b="1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4620"/>
                          </a:solidFill>
                          <a:effectLst/>
                        </a:rPr>
                        <a:t>                   0,0</a:t>
                      </a:r>
                      <a:endParaRPr lang="ru-RU" sz="1200" b="1" i="0" u="none" strike="noStrike" dirty="0">
                        <a:solidFill>
                          <a:srgbClr val="00462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DA0E095-EBFE-4FFD-9A44-608DA11BE00E}"/>
              </a:ext>
            </a:extLst>
          </p:cNvPr>
          <p:cNvSpPr txBox="1"/>
          <p:nvPr/>
        </p:nvSpPr>
        <p:spPr>
          <a:xfrm>
            <a:off x="971600" y="5026709"/>
            <a:ext cx="8096053" cy="147732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tint val="44500"/>
                  <a:satMod val="160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rtlCol="0">
            <a:spAutoFit/>
          </a:bodyPr>
          <a:lstStyle/>
          <a:p>
            <a:r>
              <a:rPr lang="ru-RU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Верхний предел муниципального внутреннего долга района по состоянию на 1 января 2026 года в сумме 0,0 тыс. рублей, в том числе верхний предел долга по муниципальным гарантиям района в валюте Российской Федерации в сумме 0,0 тыс. рублей;</a:t>
            </a:r>
          </a:p>
          <a:p>
            <a:r>
              <a:rPr lang="ru-RU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Объем расходов на обслуживание муниципального внутреннего долга района в сумме 3,0 тыс. рублей.</a:t>
            </a:r>
          </a:p>
          <a:p>
            <a:r>
              <a:rPr lang="ru-RU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Верхний предел муниципального внутреннего долга района по состоянию на 1 января 2027 года в сумме 0,0 тыс. рублей и на 1 января 2028 года в сумме 0,0 тыс. рублей, в том числе верхний предел долга по муниципальным гарантиям района в валюте Российской Федерации на 1 января 2027 года в сумме 0,0 тыс. рублей и на 1 января 2028 года в сумме 0,0 тыс. рублей;</a:t>
            </a:r>
          </a:p>
          <a:p>
            <a:r>
              <a:rPr lang="ru-RU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Объем расходов на обслуживание муниципального внутреннего долга на 2026 год в сумме 3,0 тыс. рублей и на 2027 год в сумме 3,0 тыс. рублей.</a:t>
            </a:r>
          </a:p>
          <a:p>
            <a:endParaRPr lang="ru-RU" sz="1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8482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A00ABE-10AC-BFAB-070B-8BC27DCF35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64" y="1206752"/>
            <a:ext cx="8187035" cy="56512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400821" y="56575"/>
            <a:ext cx="6624736" cy="95410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sz="2800" dirty="0">
                <a:solidFill>
                  <a:schemeClr val="accent1"/>
                </a:solidFill>
              </a:rPr>
              <a:t>Расходы бюджета района на поддержку семьи и детей</a:t>
            </a:r>
            <a:endParaRPr lang="ru-RU" sz="2800" b="0" i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 rot="9019932">
            <a:off x="3090242" y="1321558"/>
            <a:ext cx="1862150" cy="19343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 rot="11358737">
            <a:off x="6738618" y="1250560"/>
            <a:ext cx="1950890" cy="18454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 rot="19990764">
            <a:off x="3093924" y="1550819"/>
            <a:ext cx="12323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в сфере </a:t>
            </a:r>
          </a:p>
          <a:p>
            <a:pPr algn="ctr"/>
            <a:r>
              <a:rPr lang="ru-RU" sz="1050" b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обеспечения жильем</a:t>
            </a:r>
            <a:endParaRPr lang="ru-RU" sz="1050" dirty="0">
              <a:solidFill>
                <a:schemeClr val="accent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19811851">
            <a:off x="3387922" y="1961284"/>
            <a:ext cx="1726837" cy="75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1"/>
                </a:solidFill>
              </a:rPr>
              <a:t>2025 год – 4,4 </a:t>
            </a:r>
            <a:r>
              <a:rPr lang="ru-RU" sz="1050" dirty="0" err="1">
                <a:solidFill>
                  <a:schemeClr val="accent1"/>
                </a:solidFill>
              </a:rPr>
              <a:t>млн.руб</a:t>
            </a:r>
            <a:r>
              <a:rPr lang="ru-RU" sz="1050" dirty="0">
                <a:solidFill>
                  <a:schemeClr val="accent1"/>
                </a:solidFill>
              </a:rPr>
              <a:t>.</a:t>
            </a:r>
          </a:p>
          <a:p>
            <a:r>
              <a:rPr lang="ru-RU" sz="1050" dirty="0">
                <a:solidFill>
                  <a:schemeClr val="accent1"/>
                </a:solidFill>
              </a:rPr>
              <a:t>2026 год – 4,9 </a:t>
            </a:r>
            <a:r>
              <a:rPr lang="ru-RU" sz="1050" dirty="0" err="1">
                <a:solidFill>
                  <a:schemeClr val="accent1"/>
                </a:solidFill>
              </a:rPr>
              <a:t>млн.руб</a:t>
            </a:r>
            <a:r>
              <a:rPr lang="ru-RU" sz="1050" dirty="0">
                <a:solidFill>
                  <a:schemeClr val="accent1"/>
                </a:solidFill>
              </a:rPr>
              <a:t>.</a:t>
            </a:r>
          </a:p>
          <a:p>
            <a:r>
              <a:rPr lang="ru-RU" sz="1050" dirty="0">
                <a:solidFill>
                  <a:schemeClr val="accent1"/>
                </a:solidFill>
              </a:rPr>
              <a:t>2027 год – 4,9 млн.руб.</a:t>
            </a:r>
          </a:p>
          <a:p>
            <a:endParaRPr lang="ru-RU" sz="1050" dirty="0">
              <a:solidFill>
                <a:schemeClr val="accent1"/>
              </a:solidFill>
            </a:endParaRPr>
          </a:p>
        </p:txBody>
      </p:sp>
      <p:sp>
        <p:nvSpPr>
          <p:cNvPr id="39" name="Овал 38"/>
          <p:cNvSpPr/>
          <p:nvPr/>
        </p:nvSpPr>
        <p:spPr>
          <a:xfrm rot="685606">
            <a:off x="2522916" y="4672363"/>
            <a:ext cx="1916857" cy="193175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 rot="374581">
            <a:off x="2388373" y="5200139"/>
            <a:ext cx="2492214" cy="25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в сфере культуры</a:t>
            </a:r>
          </a:p>
        </p:txBody>
      </p:sp>
      <p:sp>
        <p:nvSpPr>
          <p:cNvPr id="42" name="TextBox 41"/>
          <p:cNvSpPr txBox="1"/>
          <p:nvPr/>
        </p:nvSpPr>
        <p:spPr>
          <a:xfrm rot="884457">
            <a:off x="7104631" y="1365198"/>
            <a:ext cx="15123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в сфере образования</a:t>
            </a:r>
          </a:p>
        </p:txBody>
      </p:sp>
      <p:sp>
        <p:nvSpPr>
          <p:cNvPr id="46" name="TextBox 45"/>
          <p:cNvSpPr txBox="1"/>
          <p:nvPr/>
        </p:nvSpPr>
        <p:spPr>
          <a:xfrm rot="855109">
            <a:off x="6787300" y="1928032"/>
            <a:ext cx="19598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1"/>
                </a:solidFill>
              </a:rPr>
              <a:t>2025 год – 2 624,7 </a:t>
            </a:r>
            <a:r>
              <a:rPr lang="ru-RU" sz="1050" dirty="0" err="1">
                <a:solidFill>
                  <a:schemeClr val="accent1"/>
                </a:solidFill>
              </a:rPr>
              <a:t>млн.руб</a:t>
            </a:r>
            <a:r>
              <a:rPr lang="ru-RU" sz="1050" dirty="0">
                <a:solidFill>
                  <a:schemeClr val="accent1"/>
                </a:solidFill>
              </a:rPr>
              <a:t>.</a:t>
            </a:r>
          </a:p>
          <a:p>
            <a:r>
              <a:rPr lang="ru-RU" sz="1050" dirty="0">
                <a:solidFill>
                  <a:schemeClr val="accent1"/>
                </a:solidFill>
              </a:rPr>
              <a:t>2026 год – 2 373,9 </a:t>
            </a:r>
            <a:r>
              <a:rPr lang="ru-RU" sz="1050" dirty="0" err="1">
                <a:solidFill>
                  <a:schemeClr val="accent1"/>
                </a:solidFill>
              </a:rPr>
              <a:t>млн.руб</a:t>
            </a:r>
            <a:r>
              <a:rPr lang="ru-RU" sz="1050" dirty="0">
                <a:solidFill>
                  <a:schemeClr val="accent1"/>
                </a:solidFill>
              </a:rPr>
              <a:t>.</a:t>
            </a:r>
          </a:p>
          <a:p>
            <a:r>
              <a:rPr lang="ru-RU" sz="1050" dirty="0">
                <a:solidFill>
                  <a:schemeClr val="accent1"/>
                </a:solidFill>
              </a:rPr>
              <a:t>2027 год – 2 569,2 млн.руб</a:t>
            </a:r>
            <a:r>
              <a:rPr lang="ru-RU" sz="1050" dirty="0"/>
              <a:t>.</a:t>
            </a:r>
          </a:p>
          <a:p>
            <a:endParaRPr lang="ru-RU" sz="1050" dirty="0">
              <a:solidFill>
                <a:srgbClr val="FF0000"/>
              </a:solidFill>
            </a:endParaRPr>
          </a:p>
        </p:txBody>
      </p:sp>
      <p:sp>
        <p:nvSpPr>
          <p:cNvPr id="47" name="Овал 46"/>
          <p:cNvSpPr/>
          <p:nvPr/>
        </p:nvSpPr>
        <p:spPr>
          <a:xfrm rot="18419993">
            <a:off x="7221672" y="3264523"/>
            <a:ext cx="1873262" cy="192961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 rot="238472">
            <a:off x="7078061" y="3690777"/>
            <a:ext cx="21053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в сфере физической культуры</a:t>
            </a:r>
          </a:p>
        </p:txBody>
      </p:sp>
      <p:sp>
        <p:nvSpPr>
          <p:cNvPr id="51" name="TextBox 50"/>
          <p:cNvSpPr txBox="1"/>
          <p:nvPr/>
        </p:nvSpPr>
        <p:spPr>
          <a:xfrm rot="402832">
            <a:off x="2607204" y="5534578"/>
            <a:ext cx="1644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1"/>
                </a:solidFill>
              </a:rPr>
              <a:t>2025 год – 198,5 </a:t>
            </a:r>
            <a:r>
              <a:rPr lang="ru-RU" sz="1050" dirty="0" err="1">
                <a:solidFill>
                  <a:schemeClr val="accent1"/>
                </a:solidFill>
              </a:rPr>
              <a:t>млн.руб</a:t>
            </a:r>
            <a:r>
              <a:rPr lang="ru-RU" sz="1050" dirty="0">
                <a:solidFill>
                  <a:schemeClr val="accent1"/>
                </a:solidFill>
              </a:rPr>
              <a:t>.</a:t>
            </a:r>
          </a:p>
          <a:p>
            <a:r>
              <a:rPr lang="ru-RU" sz="1050" dirty="0">
                <a:solidFill>
                  <a:schemeClr val="accent1"/>
                </a:solidFill>
              </a:rPr>
              <a:t>2026 год – 157,2 </a:t>
            </a:r>
            <a:r>
              <a:rPr lang="ru-RU" sz="1050" dirty="0" err="1">
                <a:solidFill>
                  <a:schemeClr val="accent1"/>
                </a:solidFill>
              </a:rPr>
              <a:t>млн.руб</a:t>
            </a:r>
            <a:r>
              <a:rPr lang="ru-RU" sz="1050" dirty="0">
                <a:solidFill>
                  <a:schemeClr val="accent1"/>
                </a:solidFill>
              </a:rPr>
              <a:t>.</a:t>
            </a:r>
          </a:p>
          <a:p>
            <a:r>
              <a:rPr lang="ru-RU" sz="1050" dirty="0">
                <a:solidFill>
                  <a:schemeClr val="accent1"/>
                </a:solidFill>
              </a:rPr>
              <a:t>2027 год – 157,5 млн.руб.</a:t>
            </a:r>
          </a:p>
          <a:p>
            <a:endParaRPr lang="ru-RU" sz="105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 rot="208236">
            <a:off x="7280923" y="4116195"/>
            <a:ext cx="17547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1"/>
                </a:solidFill>
              </a:rPr>
              <a:t>2025 год – 251,0 </a:t>
            </a:r>
            <a:r>
              <a:rPr lang="ru-RU" sz="1050" dirty="0" err="1">
                <a:solidFill>
                  <a:schemeClr val="accent1"/>
                </a:solidFill>
              </a:rPr>
              <a:t>млн.руб</a:t>
            </a:r>
            <a:r>
              <a:rPr lang="ru-RU" sz="1050" dirty="0">
                <a:solidFill>
                  <a:schemeClr val="accent1"/>
                </a:solidFill>
              </a:rPr>
              <a:t>.</a:t>
            </a:r>
          </a:p>
          <a:p>
            <a:r>
              <a:rPr lang="ru-RU" sz="1050" dirty="0">
                <a:solidFill>
                  <a:schemeClr val="accent1"/>
                </a:solidFill>
              </a:rPr>
              <a:t>2026 год – 212,3 </a:t>
            </a:r>
            <a:r>
              <a:rPr lang="ru-RU" sz="1050" dirty="0" err="1">
                <a:solidFill>
                  <a:schemeClr val="accent1"/>
                </a:solidFill>
              </a:rPr>
              <a:t>млн.руб</a:t>
            </a:r>
            <a:r>
              <a:rPr lang="ru-RU" sz="1050" dirty="0">
                <a:solidFill>
                  <a:schemeClr val="accent1"/>
                </a:solidFill>
              </a:rPr>
              <a:t>.</a:t>
            </a:r>
          </a:p>
          <a:p>
            <a:r>
              <a:rPr lang="ru-RU" sz="1050" dirty="0">
                <a:solidFill>
                  <a:schemeClr val="accent1"/>
                </a:solidFill>
              </a:rPr>
              <a:t>2027 год – 212,3 </a:t>
            </a:r>
            <a:r>
              <a:rPr lang="ru-RU" sz="1050" dirty="0" err="1">
                <a:solidFill>
                  <a:schemeClr val="accent1"/>
                </a:solidFill>
              </a:rPr>
              <a:t>млн.руб</a:t>
            </a:r>
            <a:r>
              <a:rPr lang="ru-RU" sz="1050" dirty="0">
                <a:solidFill>
                  <a:schemeClr val="accent1"/>
                </a:solidFill>
              </a:rPr>
              <a:t>.</a:t>
            </a:r>
          </a:p>
          <a:p>
            <a:endParaRPr lang="ru-RU" sz="1050" dirty="0">
              <a:solidFill>
                <a:srgbClr val="FF0000"/>
              </a:solidFill>
            </a:endParaRPr>
          </a:p>
        </p:txBody>
      </p:sp>
      <p:sp>
        <p:nvSpPr>
          <p:cNvPr id="56" name="Овал 55"/>
          <p:cNvSpPr/>
          <p:nvPr/>
        </p:nvSpPr>
        <p:spPr>
          <a:xfrm rot="8290014">
            <a:off x="1018515" y="2703895"/>
            <a:ext cx="1885922" cy="19175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 rot="19012396">
            <a:off x="1073549" y="3093928"/>
            <a:ext cx="12674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в сфере </a:t>
            </a:r>
          </a:p>
          <a:p>
            <a:pPr algn="ctr"/>
            <a:r>
              <a:rPr lang="ru-RU" sz="1050" b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молодежной </a:t>
            </a:r>
          </a:p>
          <a:p>
            <a:pPr algn="ctr"/>
            <a:r>
              <a:rPr lang="ru-RU" sz="1050" b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политики</a:t>
            </a:r>
          </a:p>
        </p:txBody>
      </p:sp>
      <p:sp>
        <p:nvSpPr>
          <p:cNvPr id="59" name="TextBox 58"/>
          <p:cNvSpPr txBox="1"/>
          <p:nvPr/>
        </p:nvSpPr>
        <p:spPr>
          <a:xfrm rot="19081933">
            <a:off x="1346809" y="3507664"/>
            <a:ext cx="1726837" cy="75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1"/>
                </a:solidFill>
              </a:rPr>
              <a:t>2025 год – 8,7 </a:t>
            </a:r>
            <a:r>
              <a:rPr lang="ru-RU" sz="1050" dirty="0" err="1">
                <a:solidFill>
                  <a:schemeClr val="accent1"/>
                </a:solidFill>
              </a:rPr>
              <a:t>млн.руб</a:t>
            </a:r>
            <a:r>
              <a:rPr lang="ru-RU" sz="1050" dirty="0">
                <a:solidFill>
                  <a:schemeClr val="accent1"/>
                </a:solidFill>
              </a:rPr>
              <a:t>.</a:t>
            </a:r>
          </a:p>
          <a:p>
            <a:r>
              <a:rPr lang="ru-RU" sz="1050" dirty="0">
                <a:solidFill>
                  <a:schemeClr val="accent1"/>
                </a:solidFill>
              </a:rPr>
              <a:t>2026 год – 9,2 </a:t>
            </a:r>
            <a:r>
              <a:rPr lang="ru-RU" sz="1050" dirty="0" err="1">
                <a:solidFill>
                  <a:schemeClr val="accent1"/>
                </a:solidFill>
              </a:rPr>
              <a:t>млн.руб</a:t>
            </a:r>
            <a:r>
              <a:rPr lang="ru-RU" sz="1050" dirty="0">
                <a:solidFill>
                  <a:schemeClr val="accent1"/>
                </a:solidFill>
              </a:rPr>
              <a:t>.</a:t>
            </a:r>
          </a:p>
          <a:p>
            <a:r>
              <a:rPr lang="ru-RU" sz="1050" dirty="0">
                <a:solidFill>
                  <a:schemeClr val="accent1"/>
                </a:solidFill>
              </a:rPr>
              <a:t>2027 год – 9,2 млн.руб.</a:t>
            </a:r>
          </a:p>
          <a:p>
            <a:endParaRPr lang="ru-RU" sz="105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370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64063"/>
            <a:ext cx="6624736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Объем финансового обеспечения муниципальных программ и непрограммных расходов района на 2025-2027 годы                           (тыс. руб.)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667830" y="6407206"/>
            <a:ext cx="437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874087"/>
              </p:ext>
            </p:extLst>
          </p:nvPr>
        </p:nvGraphicFramePr>
        <p:xfrm>
          <a:off x="251520" y="1124746"/>
          <a:ext cx="8853636" cy="53623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80546">
                  <a:extLst>
                    <a:ext uri="{9D8B030D-6E8A-4147-A177-3AD203B41FA5}">
                      <a16:colId xmlns:a16="http://schemas.microsoft.com/office/drawing/2014/main" val="306098940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2241445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85733356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705930722"/>
                    </a:ext>
                  </a:extLst>
                </a:gridCol>
                <a:gridCol w="1160722">
                  <a:extLst>
                    <a:ext uri="{9D8B030D-6E8A-4147-A177-3AD203B41FA5}">
                      <a16:colId xmlns:a16="http://schemas.microsoft.com/office/drawing/2014/main" val="3525752"/>
                    </a:ext>
                  </a:extLst>
                </a:gridCol>
              </a:tblGrid>
              <a:tr h="2724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chemeClr val="tx1"/>
                          </a:solidFill>
                          <a:effectLst/>
                        </a:rPr>
                        <a:t>Всего на трехлетний период</a:t>
                      </a:r>
                      <a:endParaRPr lang="ru-RU" sz="8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2025 год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2026 год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2027 год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ctr"/>
                </a:tc>
                <a:extLst>
                  <a:ext uri="{0D108BD9-81ED-4DB2-BD59-A6C34878D82A}">
                    <a16:rowId xmlns:a16="http://schemas.microsoft.com/office/drawing/2014/main" val="2238730184"/>
                  </a:ext>
                </a:extLst>
              </a:tr>
              <a:tr h="174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«Развитие образования в Нижневартовском районе»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7 559 567,2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2 621 948,9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2 371 149,7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2 566 468,6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4264969549"/>
                  </a:ext>
                </a:extLst>
              </a:tr>
              <a:tr h="174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"Социальная поддержка жителей Нижневартовского района"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67 456,5</a:t>
                      </a: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22 605,5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22 425,5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22 425,5</a:t>
                      </a: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256018784"/>
                  </a:ext>
                </a:extLst>
              </a:tr>
              <a:tr h="174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«Культурное пространство Нижневартовского района»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1 333 348,8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514 920,2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409 227,7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409 200,9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2349904362"/>
                  </a:ext>
                </a:extLst>
              </a:tr>
              <a:tr h="174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«Развитие физической культуры и спорта в Нижневартовском районе»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704 067,9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260 484,3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222 791,8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222 791,8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3288943413"/>
                  </a:ext>
                </a:extLst>
              </a:tr>
              <a:tr h="3548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206 962,2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64 041,4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71 460,4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71 460,4 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1314620933"/>
                  </a:ext>
                </a:extLst>
              </a:tr>
              <a:tr h="261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"Устойчивое развитие коренных малочисленных народов Севера в Нижневартовском районе"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24 398,7</a:t>
                      </a: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8 131,7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8 133,5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8 133,5</a:t>
                      </a: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2797362373"/>
                  </a:ext>
                </a:extLst>
              </a:tr>
              <a:tr h="3602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жилищного строительства и жилищно-коммунального комплекса Нижневартовского района" 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1 174 447,4</a:t>
                      </a: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448 137,2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358 900,7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367 409,5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67316044"/>
                  </a:ext>
                </a:extLst>
              </a:tr>
              <a:tr h="261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"Профилактика правонарушений в сфере общественного порядка в Нижневартовском районе"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655,91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218,4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219,1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218,4</a:t>
                      </a: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3824507573"/>
                  </a:ext>
                </a:extLst>
              </a:tr>
              <a:tr h="174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"Безопасность жизнедеятельности в Нижневартовском районе" 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140 665,5</a:t>
                      </a: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52 870,6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43 897,5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43 897,5</a:t>
                      </a: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1249669937"/>
                  </a:ext>
                </a:extLst>
              </a:tr>
              <a:tr h="243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"Обеспечение экологической безопасности в Нижневартовском районе"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292 998,0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97 663,6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97 667,2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97 667,2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2735970888"/>
                  </a:ext>
                </a:extLst>
              </a:tr>
              <a:tr h="174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"Информационное общество Нижневартовского района"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228 413,2</a:t>
                      </a: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84 132,5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72 140,32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72 140,32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3188351138"/>
                  </a:ext>
                </a:extLst>
              </a:tr>
              <a:tr h="174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транспортной системы Нижневартовского района"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452 152,6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150 179,2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150 824,9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151 148,5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6252949"/>
                  </a:ext>
                </a:extLst>
              </a:tr>
              <a:tr h="174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гражданского общества Нижневартовского района"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1 500,0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500,0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500,0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500,0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695601679"/>
                  </a:ext>
                </a:extLst>
              </a:tr>
              <a:tr h="2568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"Профилактика терроризма и экстремизма, укрепление межнационального и межконфессионального согласия в Нижневартовском районе"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918,7</a:t>
                      </a: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488,7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215,0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215,0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4282646575"/>
                  </a:ext>
                </a:extLst>
              </a:tr>
              <a:tr h="243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"Управление муниципальным имуществом Нижневартовского района"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155 960,1</a:t>
                      </a: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58 156,9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49 932,2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47 871,0</a:t>
                      </a: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798874260"/>
                  </a:ext>
                </a:extLst>
              </a:tr>
              <a:tr h="174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муниципальной службы в Нижневартовском районе"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1 065,0</a:t>
                      </a: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355,0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355,0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355,0</a:t>
                      </a: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346237642"/>
                  </a:ext>
                </a:extLst>
              </a:tr>
              <a:tr h="2379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«Управление в сфере муниципальных финансов в Нижневартовском районе»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2 537 686,6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821 841,2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813 380,3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902 465,1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1385951430"/>
                  </a:ext>
                </a:extLst>
              </a:tr>
              <a:tr h="2379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Муниципальная программа «Развитие молодежной политики в Нижневартовском районе»</a:t>
                      </a:r>
                    </a:p>
                    <a:p>
                      <a:pPr algn="l" fontAlgn="ctr"/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27 055,2</a:t>
                      </a: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8 705,0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9 175,1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9 175,1</a:t>
                      </a: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1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"Строительство (реконструкция), капитальный и текущий ремонт объектов Нижневартовского района"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1 863 699,3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469 891,4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1 223 647,6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170 160,3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84839474"/>
                  </a:ext>
                </a:extLst>
              </a:tr>
              <a:tr h="174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"Чистая вода в Нижневартовском районе"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solidFill>
                            <a:schemeClr val="tx1"/>
                          </a:solidFill>
                          <a:effectLst/>
                        </a:rPr>
                        <a:t>30 000,0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10 000,0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10 000,0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10 000,0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3344973044"/>
                  </a:ext>
                </a:extLst>
              </a:tr>
              <a:tr h="2739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"Осуществление материально-технического обеспечения деятельности органов местного самоуправления и учреждений Нижневартовского района 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370 526,0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136 413,5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117 056,0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117 056,0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651343303"/>
                  </a:ext>
                </a:extLst>
              </a:tr>
              <a:tr h="15018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Итого по муниципальным программам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17 173 544,5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" marR="4158" marT="4158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5 831 685,5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6 052 099,4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5 289 759,6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265173"/>
                  </a:ext>
                </a:extLst>
              </a:tr>
              <a:tr h="1501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Непрограммные направления деятельности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10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980 982,3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58" marR="4158" marT="415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739 793,9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620 595,0</a:t>
                      </a:r>
                    </a:p>
                  </a:txBody>
                  <a:tcPr marL="4158" marR="4158" marT="415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620 593,4</a:t>
                      </a:r>
                    </a:p>
                  </a:txBody>
                  <a:tcPr marL="4158" marR="4158" marT="4158" marB="0" anchor="b"/>
                </a:tc>
                <a:extLst>
                  <a:ext uri="{0D108BD9-81ED-4DB2-BD59-A6C34878D82A}">
                    <a16:rowId xmlns:a16="http://schemas.microsoft.com/office/drawing/2014/main" val="1674962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964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449221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332656"/>
            <a:ext cx="57606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accent1"/>
                </a:solidFill>
              </a:rPr>
              <a:t>«Развитие образования в Нижневартовском районе»</a:t>
            </a:r>
            <a:endParaRPr lang="ru-RU" b="0" i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accent1"/>
                </a:solidFill>
              </a:rPr>
              <a:t>РАСХОДЫ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1187624" y="2451808"/>
            <a:ext cx="7847912" cy="866857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Проведение  мероприятий по  профилактике  наркомании и алкоголизма  среди детей, подростков  и молодежи: </a:t>
            </a: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2025 – 2027 года по 150,0  тыс. рублей ежегодно за счет средств местного бюджета.</a:t>
            </a:r>
            <a:endParaRPr lang="ru-RU" sz="12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1187624" y="1225093"/>
            <a:ext cx="7847912" cy="1063158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Развитие дошкольного,</a:t>
            </a:r>
            <a:r>
              <a:rPr lang="en-US" sz="1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общего образования и дополнительного образования детей: </a:t>
            </a: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2025 год - 2 573 781,2 ты</a:t>
            </a:r>
            <a:r>
              <a: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рублей, 2026 год – 2 322 981,9 тыс. рублей, 2027 год – 2 518 300,9 тыс. рублей, в том числе за счет  средств местного бюджета: 2025 год – 674 546,3 тыс. рублей, 2026 год – 407 843,6 </a:t>
            </a:r>
            <a:r>
              <a:rPr lang="ru-RU" sz="1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рублей, 2027 год – 601 843,6 тыс. рублей; за счет бюджета автономного округа: 2027 год - 1 899 234 ,9  тыс. рублей, 2026 год -1 915 138,3 тыс. рублей, 2027 год - 1 916 457,3 тыс. рублей.</a:t>
            </a:r>
            <a:endParaRPr lang="ru-RU" sz="12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1187624" y="3482222"/>
            <a:ext cx="7847912" cy="971158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 по организации в каникулярное время  отдыха, оздоровления, занятости детей, подростков и молодежи : </a:t>
            </a: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2025 - 2027 года  по 48 017,8 тыс. рублей ежегодно, в том числе: 2025 – 2027 года по 16 311,7 тыс. рублей ежегодно за счет  средств  местного  бюджета, за счет бюджета автономного округа  на 2025 – 2027 года  по 31 706,1 тыс. рублей ежегодно.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745" y="4646205"/>
            <a:ext cx="2628313" cy="16520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4625266"/>
            <a:ext cx="2627784" cy="165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47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332656"/>
            <a:ext cx="576064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accent1"/>
                </a:solidFill>
              </a:rPr>
              <a:t>«Развитие образования в Нижневартовском районе»</a:t>
            </a:r>
            <a:endParaRPr lang="ru-RU" b="0" i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accent1"/>
                </a:solidFill>
              </a:rPr>
              <a:t>ЦЕЛЕВЫЕ ПОКАЗАТЕЛИ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454048"/>
              </p:ext>
            </p:extLst>
          </p:nvPr>
        </p:nvGraphicFramePr>
        <p:xfrm>
          <a:off x="1121071" y="1196751"/>
          <a:ext cx="7946582" cy="3046131"/>
        </p:xfrm>
        <a:graphic>
          <a:graphicData uri="http://schemas.openxmlformats.org/drawingml/2006/table">
            <a:tbl>
              <a:tblPr firstRow="1" firstCol="1">
                <a:tableStyleId>{69C7853C-536D-4A76-A0AE-DD22124D55A5}</a:tableStyleId>
              </a:tblPr>
              <a:tblGrid>
                <a:gridCol w="5612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5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6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48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379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kern="1200" dirty="0">
                          <a:solidFill>
                            <a:schemeClr val="accent1"/>
                          </a:solidFill>
                        </a:rPr>
                        <a:t>Наименование показателей результатов</a:t>
                      </a:r>
                      <a:endParaRPr lang="ru-RU" sz="1400" b="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accent1"/>
                          </a:solidFill>
                        </a:rPr>
                        <a:t>Базовый </a:t>
                      </a:r>
                      <a:br>
                        <a:rPr lang="ru-RU" sz="900" kern="12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ru-RU" sz="900" kern="1200" dirty="0">
                          <a:solidFill>
                            <a:schemeClr val="accent1"/>
                          </a:solidFill>
                        </a:rPr>
                        <a:t>показатель</a:t>
                      </a:r>
                      <a:br>
                        <a:rPr lang="ru-RU" sz="900" kern="12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ru-RU" sz="9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1"/>
                          </a:solidFill>
                          <a:effectLst/>
                        </a:rPr>
                        <a:t>2025 г</a:t>
                      </a:r>
                      <a:endParaRPr lang="ru-RU" sz="110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1"/>
                          </a:solidFill>
                          <a:effectLst/>
                        </a:rPr>
                        <a:t>2026 г</a:t>
                      </a:r>
                      <a:endParaRPr lang="ru-RU" sz="110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1"/>
                          </a:solidFill>
                          <a:effectLst/>
                        </a:rPr>
                        <a:t>2027 г</a:t>
                      </a:r>
                      <a:endParaRPr lang="ru-RU" sz="110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51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Доля общеобразовательных организаций, оснащенных в целях внедрения цифровой образовательной среды, %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63,5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63,5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63,5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822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Доля обучающихся в государственных (муниципальных) общеобразовательных организациях, занимающихся в одну смену, в общей численности обучающихся в государственных (муниципальных) общеобразовательных организациях</a:t>
                      </a: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100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100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07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педагогических работников, использующих сервисы федеральной информационно-сервисной платформы цифровой образовательной среды, %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itchFamily="18" charset="0"/>
                        </a:rPr>
                        <a:t>2,3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itchFamily="18" charset="0"/>
                        </a:rPr>
                        <a:t>81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itchFamily="18" charset="0"/>
                        </a:rPr>
                        <a:t>81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itchFamily="18" charset="0"/>
                        </a:rPr>
                        <a:t>81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002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Охват детей деятельностью региональных центров выявления, поддержки и развития способностей и талантов у детей и молодежи, технопарков «</a:t>
                      </a:r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Кванториум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и центров «IТ-куб», %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10,4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94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детей в возрасте от 5 до 18 лет, охваченных дополнительным образованием, %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95,5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87,5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87,7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87,9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детей, направленных на отдых и оздоровление, чел.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2 025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2 800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2 800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2 800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600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обучающихся в возрасте 15–21 года по основным общеобразовательным программам, чел.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760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685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711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729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343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Среднее время ожидания места для получения дошкольного образования детьми в возрасте от 1,5 до 3 лет, мес.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10870" marR="108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10870" marR="1087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071" y="4293096"/>
            <a:ext cx="3594945" cy="22890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088" y="4293096"/>
            <a:ext cx="3685383" cy="22890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617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om-saratov.ru/files/pages/55816/1512654084general_pages_08_december_2017_i55816_cherez_portal_gosuslug_sar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15" y="1243037"/>
            <a:ext cx="8197821" cy="539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03648" y="332656"/>
            <a:ext cx="669674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«Социальная поддержка жителей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403648" y="1239901"/>
            <a:ext cx="7423948" cy="3318283"/>
            <a:chOff x="1449426" y="1250760"/>
            <a:chExt cx="7443054" cy="2552464"/>
          </a:xfrm>
        </p:grpSpPr>
        <p:sp>
          <p:nvSpPr>
            <p:cNvPr id="9" name="Полилиния 8"/>
            <p:cNvSpPr/>
            <p:nvPr/>
          </p:nvSpPr>
          <p:spPr>
            <a:xfrm>
              <a:off x="1449426" y="1250760"/>
              <a:ext cx="744305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449426" y="2100964"/>
              <a:ext cx="7443054" cy="760959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449426" y="3068189"/>
              <a:ext cx="7443054" cy="735035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rgbClr val="FF0000"/>
                  </a:solidFill>
                </a:rPr>
                <a:t>-</a:t>
              </a: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81944" y="1335480"/>
            <a:ext cx="722671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-</a:t>
            </a:r>
            <a:r>
              <a:rPr lang="ru-RU" sz="1300" dirty="0"/>
              <a:t>на оказание адресной социальной помощи в виде единовременных материальных выплат в       2025 – в сумме 11 184,0 </a:t>
            </a:r>
            <a:r>
              <a:rPr lang="ru-RU" sz="1300" dirty="0" err="1"/>
              <a:t>тыс.рублей</a:t>
            </a:r>
            <a:r>
              <a:rPr lang="ru-RU" sz="1300" dirty="0"/>
              <a:t>, 2026 -2027 в су</a:t>
            </a:r>
            <a:r>
              <a:rPr lang="en-US" sz="1300" dirty="0" err="1"/>
              <a:t>мме</a:t>
            </a:r>
            <a:r>
              <a:rPr lang="ru-RU" sz="1300" dirty="0"/>
              <a:t>  11 004,0 тыс. рублей ежегодно;</a:t>
            </a:r>
          </a:p>
          <a:p>
            <a:r>
              <a:rPr lang="ru-RU" sz="1300" dirty="0"/>
              <a:t>- санаторно-курортные путевки неработающим пенсионерам района в 2025-2027 годах в сумме        1 008,0 тыс. рублей ежегодно;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81944" y="2152277"/>
            <a:ext cx="699436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/>
          </a:p>
          <a:p>
            <a:pPr marL="171450" indent="-171450">
              <a:buFontTx/>
              <a:buChar char="-"/>
            </a:pPr>
            <a:r>
              <a:rPr lang="ru-RU" sz="1300" dirty="0"/>
              <a:t>на бесплатную подписку</a:t>
            </a:r>
            <a:r>
              <a:rPr lang="en-US" sz="1300" dirty="0"/>
              <a:t> </a:t>
            </a:r>
            <a:r>
              <a:rPr lang="ru-RU" sz="1300" dirty="0"/>
              <a:t>льготных категорий граждан на районную газету «Новости Приобья» в 2025-2027 г. – 6 186,0 тыс. рублей ежегодно;</a:t>
            </a:r>
          </a:p>
          <a:p>
            <a:pPr marL="171450" indent="-171450">
              <a:buFontTx/>
              <a:buChar char="-"/>
            </a:pPr>
            <a:r>
              <a:rPr lang="ru-RU" sz="1300" dirty="0"/>
              <a:t>на единовременную помощь гражданам, оказавшимся в трудной, экстремальной жизненной ситуации: в сумме 300,0 тыс. рублей ежегодно;</a:t>
            </a:r>
          </a:p>
          <a:p>
            <a:pPr marL="171450" indent="-171450">
              <a:buFontTx/>
              <a:buChar char="-"/>
            </a:pP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5" name="Полилиния 14"/>
          <p:cNvSpPr/>
          <p:nvPr/>
        </p:nvSpPr>
        <p:spPr>
          <a:xfrm flipH="1">
            <a:off x="1088434" y="4671691"/>
            <a:ext cx="6780266" cy="974577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1088434" y="4619328"/>
            <a:ext cx="6406884" cy="1341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300" dirty="0"/>
              <a:t>на организацию и проведение культурно-массовых мероприятий: сумме 523,0 тыс. рублей ежегодно; - приобретение новогодних подарков для отдельных категорий граждан в 2025-2027 годах в сумме 2 000,0 тыс. рублей ежегодно; - приобретение подарочных наборов к  праздничным и знаменательным датам отдельным категориям граждан -240,0 </a:t>
            </a:r>
            <a:r>
              <a:rPr lang="ru-RU" sz="1300" dirty="0" err="1"/>
              <a:t>тыс.рублей</a:t>
            </a:r>
            <a:r>
              <a:rPr lang="ru-RU" sz="1300" dirty="0"/>
              <a:t> ежегодно.</a:t>
            </a:r>
          </a:p>
          <a:p>
            <a:pPr marL="285750" indent="-285750">
              <a:buFontTx/>
              <a:buChar char="-"/>
            </a:pPr>
            <a:endParaRPr lang="ru-RU" sz="1300" dirty="0">
              <a:solidFill>
                <a:srgbClr val="FF0000"/>
              </a:solidFill>
            </a:endParaRPr>
          </a:p>
        </p:txBody>
      </p:sp>
      <p:sp>
        <p:nvSpPr>
          <p:cNvPr id="17" name="Полилиния 16"/>
          <p:cNvSpPr/>
          <p:nvPr/>
        </p:nvSpPr>
        <p:spPr>
          <a:xfrm flipH="1">
            <a:off x="1089973" y="5707879"/>
            <a:ext cx="6778728" cy="832765"/>
          </a:xfrm>
          <a:custGeom>
            <a:avLst/>
            <a:gdLst>
              <a:gd name="connsiteX0" fmla="*/ 0 w 7820557"/>
              <a:gd name="connsiteY0" fmla="*/ 0 h 1021988"/>
              <a:gd name="connsiteX1" fmla="*/ 7309563 w 7820557"/>
              <a:gd name="connsiteY1" fmla="*/ 0 h 1021988"/>
              <a:gd name="connsiteX2" fmla="*/ 7820557 w 7820557"/>
              <a:gd name="connsiteY2" fmla="*/ 510994 h 1021988"/>
              <a:gd name="connsiteX3" fmla="*/ 7309563 w 7820557"/>
              <a:gd name="connsiteY3" fmla="*/ 1021988 h 1021988"/>
              <a:gd name="connsiteX4" fmla="*/ 0 w 7820557"/>
              <a:gd name="connsiteY4" fmla="*/ 1021988 h 1021988"/>
              <a:gd name="connsiteX5" fmla="*/ 0 w 7820557"/>
              <a:gd name="connsiteY5" fmla="*/ 0 h 102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0557" h="1021988">
                <a:moveTo>
                  <a:pt x="7820557" y="1021987"/>
                </a:moveTo>
                <a:lnTo>
                  <a:pt x="510994" y="1021987"/>
                </a:lnTo>
                <a:lnTo>
                  <a:pt x="0" y="510994"/>
                </a:lnTo>
                <a:lnTo>
                  <a:pt x="510994" y="1"/>
                </a:lnTo>
                <a:lnTo>
                  <a:pt x="7820557" y="1"/>
                </a:lnTo>
                <a:lnTo>
                  <a:pt x="7820557" y="1021987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445" tIns="45721" rIns="85344" bIns="45720" numCol="1" spcCol="1270" anchor="ctr" anchorCtr="0">
            <a:noAutofit/>
          </a:bodyPr>
          <a:lstStyle/>
          <a:p>
            <a:pPr lvl="0" algn="just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1088437" y="5668603"/>
            <a:ext cx="6642381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/>
              <a:t>- </a:t>
            </a:r>
            <a:r>
              <a:rPr lang="ru-RU" sz="1200" dirty="0"/>
              <a:t>почтовые и банковские расходы для перечисления адресной социальной помощи в виде единовременных материальных выплат отдельным категориям граждан – 30,0 </a:t>
            </a:r>
            <a:r>
              <a:rPr lang="ru-RU" sz="1200" dirty="0" err="1"/>
              <a:t>т.рублей</a:t>
            </a:r>
            <a:r>
              <a:rPr lang="ru-RU" sz="1200" dirty="0"/>
              <a:t> ежегодно;                                                                                                                                                               - на повышение уровня доступности объектов и услуг для маломобильных групп населения: 250,0 тыс. рублей ежегодно</a:t>
            </a:r>
          </a:p>
        </p:txBody>
      </p:sp>
      <p:sp>
        <p:nvSpPr>
          <p:cNvPr id="19" name="Овал 18"/>
          <p:cNvSpPr/>
          <p:nvPr/>
        </p:nvSpPr>
        <p:spPr>
          <a:xfrm flipH="1">
            <a:off x="7868702" y="5656687"/>
            <a:ext cx="1139952" cy="933862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convex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Овал 19"/>
          <p:cNvSpPr/>
          <p:nvPr/>
        </p:nvSpPr>
        <p:spPr>
          <a:xfrm>
            <a:off x="270193" y="2396385"/>
            <a:ext cx="1063059" cy="891766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hardEdge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Овал 20"/>
          <p:cNvSpPr/>
          <p:nvPr/>
        </p:nvSpPr>
        <p:spPr>
          <a:xfrm>
            <a:off x="247096" y="3570053"/>
            <a:ext cx="1114280" cy="1049275"/>
          </a:xfrm>
          <a:prstGeom prst="ellipse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hardEdge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68702" y="4714999"/>
            <a:ext cx="1139952" cy="931270"/>
          </a:xfrm>
          <a:prstGeom prst="ellipse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nvex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Овал 22"/>
          <p:cNvSpPr/>
          <p:nvPr/>
        </p:nvSpPr>
        <p:spPr>
          <a:xfrm>
            <a:off x="270194" y="1264603"/>
            <a:ext cx="1063058" cy="940119"/>
          </a:xfrm>
          <a:prstGeom prst="ellipse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 prst="convex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Прямоугольник 24"/>
          <p:cNvSpPr/>
          <p:nvPr/>
        </p:nvSpPr>
        <p:spPr>
          <a:xfrm>
            <a:off x="1619673" y="3631179"/>
            <a:ext cx="715663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300" dirty="0"/>
              <a:t>экскурсионные туры для граждан старшего поколения в 2025-2027 годах в сумме 304,0 тыс. рублей ежегодно;</a:t>
            </a:r>
          </a:p>
          <a:p>
            <a:pPr marL="285750" indent="-285750">
              <a:buFontTx/>
              <a:buChar char="-"/>
            </a:pPr>
            <a:r>
              <a:rPr lang="ru-RU" sz="1300" dirty="0"/>
              <a:t>меры социальной поддержки гражданам, которым присвоено звание «Почетный гражданин Нижневартовского района» в 2025-2027 годах в сумме 580,5 тыс. рублей;</a:t>
            </a:r>
          </a:p>
          <a:p>
            <a:endParaRPr lang="ru-RU" sz="1300" dirty="0"/>
          </a:p>
          <a:p>
            <a:pPr marL="285750" indent="-285750">
              <a:buFontTx/>
              <a:buChar char="-"/>
            </a:pP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64284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203848" y="774880"/>
            <a:ext cx="273630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3648" y="332656"/>
            <a:ext cx="669674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«Социальная поддержка жителей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297074"/>
              </p:ext>
            </p:extLst>
          </p:nvPr>
        </p:nvGraphicFramePr>
        <p:xfrm>
          <a:off x="1043610" y="1217104"/>
          <a:ext cx="8005864" cy="381965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073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4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85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92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 2022год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2026  год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2027        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6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175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граждан, обеспеченных мерами социальной поддержки, от численности граждан, имеющих право на их получение и обратившихся за их получением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091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граждан района, получивших единовременные материальные выплаты к праздничным и знаменательным датам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4 800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281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281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281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03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граждан района, получивших единовременную материальную помощь в связи с трудной, экстремальной жизненной ситуацией либо чрезвычайной ситуацией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неработающих пенсионеров, отработавших 10 и более лет на территории района, не включенных в федеральный и региональный регистры получателей мер социальной поддержки, получивших санаторно-курортные путевки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43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отдельных категорий граждан района, получивших социальную поддержку из бюджета района в виде бесплатной подписки на районную газету «Новости Приобья»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2 996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3 233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3 233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3 233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3132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676275" algn="l"/>
                        </a:tabLs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граждан, принявших участие в культурно-досуговых и физкультурно-оздоровительных мероприятиях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1 800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1850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1850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4968312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C1C6827-07D5-DB34-34E9-C7D6C6021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10" y="5055926"/>
            <a:ext cx="1772816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5ABA864-70DD-27A9-BAC0-3CB268BB1A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359" y="5036758"/>
            <a:ext cx="3068960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74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222622"/>
            <a:ext cx="8172400" cy="51971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414717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3668" y="327138"/>
            <a:ext cx="61206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accent1"/>
                </a:solidFill>
              </a:rPr>
              <a:t>«Культурное пространство Нижневартовского района»</a:t>
            </a:r>
            <a:endParaRPr lang="ru-RU" b="0" i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accent1"/>
                </a:solidFill>
              </a:rPr>
              <a:t>РАСХОДЫ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317865" y="1250170"/>
            <a:ext cx="7852895" cy="1560138"/>
            <a:chOff x="1520030" y="1326931"/>
            <a:chExt cx="7694834" cy="1479793"/>
          </a:xfrm>
        </p:grpSpPr>
        <p:sp>
          <p:nvSpPr>
            <p:cNvPr id="12" name="Полилиния 11"/>
            <p:cNvSpPr/>
            <p:nvPr/>
          </p:nvSpPr>
          <p:spPr>
            <a:xfrm>
              <a:off x="1526904" y="2108361"/>
              <a:ext cx="7687960" cy="698363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chemeClr val="accent1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bg1"/>
                  </a:solidFill>
                </a:rPr>
                <a:t>На укрепление единого культурного пространства в Нижневартовском районе 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bg1"/>
                  </a:solidFill>
                </a:rPr>
                <a:t>в 2025году – 511 091,3 </a:t>
              </a:r>
              <a:r>
                <a:rPr lang="ru-RU" sz="1200" dirty="0" err="1">
                  <a:solidFill>
                    <a:schemeClr val="bg1"/>
                  </a:solidFill>
                </a:rPr>
                <a:t>тыс.руб</a:t>
              </a:r>
              <a:r>
                <a:rPr lang="ru-RU" sz="1200" dirty="0">
                  <a:solidFill>
                    <a:schemeClr val="bg1"/>
                  </a:solidFill>
                </a:rPr>
                <a:t>., в 2026 году – 405 389,7 </a:t>
              </a:r>
              <a:r>
                <a:rPr lang="ru-RU" sz="1200" dirty="0" err="1">
                  <a:solidFill>
                    <a:schemeClr val="bg1"/>
                  </a:solidFill>
                </a:rPr>
                <a:t>тыс.руб</a:t>
              </a:r>
              <a:r>
                <a:rPr lang="ru-RU" sz="1200" dirty="0">
                  <a:solidFill>
                    <a:schemeClr val="bg1"/>
                  </a:solidFill>
                </a:rPr>
                <a:t>., в 2027 году – 405 389,7 </a:t>
              </a:r>
              <a:r>
                <a:rPr lang="ru-RU" sz="1200" dirty="0" err="1">
                  <a:solidFill>
                    <a:schemeClr val="bg1"/>
                  </a:solidFill>
                </a:rPr>
                <a:t>тыс.руб</a:t>
              </a:r>
              <a:r>
                <a:rPr lang="ru-RU" sz="1200" dirty="0">
                  <a:solidFill>
                    <a:schemeClr val="bg1"/>
                  </a:solidFill>
                </a:rPr>
                <a:t>.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ru-RU" sz="1200" dirty="0">
                  <a:solidFill>
                    <a:schemeClr val="bg1"/>
                  </a:solidFill>
                </a:rPr>
                <a:t>за счет местного бюджета. </a:t>
              </a: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1520030" y="1326931"/>
              <a:ext cx="7687961" cy="707058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chemeClr val="accent1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bg1"/>
                  </a:solidFill>
                </a:rPr>
                <a:t>На обеспечение прав граждан на доступ к культурным ценностям и информации: 2025 год –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ru-RU" sz="1200" dirty="0">
                  <a:solidFill>
                    <a:schemeClr val="bg1"/>
                  </a:solidFill>
                </a:rPr>
                <a:t>3 828,9 тыс. руб.,  2026 год – 3 838,0 тыс. руб., в 2027 год – 3 811,2 тыс. руб., в том числе: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bg1"/>
                  </a:solidFill>
                </a:rPr>
                <a:t> местный бюджет 2025 год – 3 235,9 </a:t>
              </a:r>
              <a:r>
                <a:rPr lang="ru-RU" sz="1200" dirty="0" err="1">
                  <a:solidFill>
                    <a:schemeClr val="bg1"/>
                  </a:solidFill>
                </a:rPr>
                <a:t>тыс.руб</a:t>
              </a:r>
              <a:r>
                <a:rPr lang="ru-RU" sz="1200" dirty="0">
                  <a:solidFill>
                    <a:schemeClr val="bg1"/>
                  </a:solidFill>
                </a:rPr>
                <a:t>., 2026 год – 3 235,5 </a:t>
              </a:r>
              <a:r>
                <a:rPr lang="ru-RU" sz="1200" dirty="0" err="1">
                  <a:solidFill>
                    <a:schemeClr val="bg1"/>
                  </a:solidFill>
                </a:rPr>
                <a:t>тыс.руб</a:t>
              </a:r>
              <a:r>
                <a:rPr lang="ru-RU" sz="1200" dirty="0">
                  <a:solidFill>
                    <a:schemeClr val="bg1"/>
                  </a:solidFill>
                </a:rPr>
                <a:t>.,  2027 год  - 3 235,5 </a:t>
              </a:r>
              <a:r>
                <a:rPr lang="ru-RU" sz="1200" dirty="0" err="1">
                  <a:solidFill>
                    <a:schemeClr val="bg1"/>
                  </a:solidFill>
                </a:rPr>
                <a:t>тыс.руб</a:t>
              </a:r>
              <a:r>
                <a:rPr lang="ru-RU" sz="1200" dirty="0">
                  <a:solidFill>
                    <a:schemeClr val="bg1"/>
                  </a:solidFill>
                </a:rPr>
                <a:t>.; 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bg1"/>
                  </a:solidFill>
                </a:rPr>
                <a:t>бюджет автономного округа 2025 год -  593,0 тыс. руб., 2026 год  - 602,5 тыс. руб., 2027 год –575,7 тыс.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6225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:\УПРАВЛЕНИЕ КУЛЬТУРЫ\фото 2018\yuTyqn49nb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44"/>
          <a:stretch/>
        </p:blipFill>
        <p:spPr bwMode="auto">
          <a:xfrm>
            <a:off x="971601" y="2060848"/>
            <a:ext cx="8172398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20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accent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3668" y="327138"/>
            <a:ext cx="61206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accent1"/>
                </a:solidFill>
              </a:rPr>
              <a:t>«Культурное пространство Нижневартовского района»</a:t>
            </a:r>
            <a:endParaRPr lang="ru-RU" b="0" i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630371"/>
              </p:ext>
            </p:extLst>
          </p:nvPr>
        </p:nvGraphicFramePr>
        <p:xfrm>
          <a:off x="971600" y="1222622"/>
          <a:ext cx="8172399" cy="163031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828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75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Базовый показатель</a:t>
                      </a:r>
                    </a:p>
                  </a:txBody>
                  <a:tcPr marL="10870" marR="108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2025 год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2026 год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2027 год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6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посещений культурных мероприятий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 единиц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 детей  в возрасте от 5 до 18 лет, охваченных дополнительным образованием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человек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1443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1443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1443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1443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930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221778"/>
            <a:ext cx="8172400" cy="530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431969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9752" y="64063"/>
            <a:ext cx="46085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физической культуры и спорта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169907" y="1285507"/>
            <a:ext cx="7702476" cy="1930790"/>
            <a:chOff x="1348283" y="1214260"/>
            <a:chExt cx="7918042" cy="2018674"/>
          </a:xfrm>
        </p:grpSpPr>
        <p:sp>
          <p:nvSpPr>
            <p:cNvPr id="9" name="Полилиния 8"/>
            <p:cNvSpPr/>
            <p:nvPr/>
          </p:nvSpPr>
          <p:spPr>
            <a:xfrm>
              <a:off x="1348283" y="1214260"/>
              <a:ext cx="7694574" cy="922810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kern="1200" dirty="0">
                  <a:solidFill>
                    <a:srgbClr val="FF0000"/>
                  </a:solidFill>
                </a:rPr>
                <a:t>На обеспечение деятельности муниципальных учреждений в сфере физической культуры и спорта в 201</a:t>
              </a:r>
              <a:r>
                <a:rPr lang="en-US" sz="1200" kern="1200" dirty="0">
                  <a:solidFill>
                    <a:srgbClr val="FF0000"/>
                  </a:solidFill>
                </a:rPr>
                <a:t>9</a:t>
              </a:r>
              <a:r>
                <a:rPr lang="ru-RU" sz="1200" kern="1200" dirty="0">
                  <a:solidFill>
                    <a:srgbClr val="FF0000"/>
                  </a:solidFill>
                </a:rPr>
                <a:t>-</a:t>
              </a:r>
              <a:r>
                <a:rPr lang="en-US" sz="1200" kern="1200" dirty="0">
                  <a:solidFill>
                    <a:srgbClr val="FF0000"/>
                  </a:solidFill>
                </a:rPr>
                <a:t> 10 000</a:t>
              </a:r>
              <a:r>
                <a:rPr lang="ru-RU" sz="1200" kern="1200" dirty="0">
                  <a:solidFill>
                    <a:srgbClr val="FF0000"/>
                  </a:solidFill>
                </a:rPr>
                <a:t>,0 тыс. руб., в 2020-202</a:t>
              </a:r>
              <a:r>
                <a:rPr lang="en-US" sz="1200" kern="1200" dirty="0">
                  <a:solidFill>
                    <a:srgbClr val="FF0000"/>
                  </a:solidFill>
                </a:rPr>
                <a:t>1</a:t>
              </a:r>
              <a:r>
                <a:rPr lang="ru-RU" sz="1200" kern="1200" dirty="0">
                  <a:solidFill>
                    <a:srgbClr val="FF0000"/>
                  </a:solidFill>
                </a:rPr>
                <a:t> годах – 5 000,0 тыс. рублей ежегодно, в том числе:</a:t>
              </a:r>
            </a:p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rgbClr val="FF0000"/>
                  </a:solidFill>
                </a:rPr>
                <a:t>в 2019 году </a:t>
              </a:r>
              <a:r>
                <a:rPr lang="ru-RU" sz="1200" kern="1200" dirty="0">
                  <a:solidFill>
                    <a:srgbClr val="FF0000"/>
                  </a:solidFill>
                </a:rPr>
                <a:t>1 100,0 тыс. рублей местный бюджет, 8 900,0 тыс. рублей бюджет автономного округа;</a:t>
              </a:r>
            </a:p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rgbClr val="FF0000"/>
                  </a:solidFill>
                </a:rPr>
                <a:t>в 2020-2021 годах 550 тыс. рублей местный бюджет, 4 450,0 тыс. рублей бюджет автономного округа.</a:t>
              </a: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627501" y="2254054"/>
              <a:ext cx="7638824" cy="97888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0070C0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bg1"/>
                  </a:solidFill>
                </a:rPr>
                <a:t>На проведение мероприятий в области физической культуры в 2025 году –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ru-RU" sz="1200" dirty="0">
                  <a:solidFill>
                    <a:schemeClr val="bg1"/>
                  </a:solidFill>
                </a:rPr>
                <a:t>25 403,1 тыс. руб., в 2026 году – 25 435,7 тыс. руб., в 2027 году – 25 435,7 тыс. руб., в том числе: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bg1"/>
                  </a:solidFill>
                </a:rPr>
                <a:t> местный бюджет в 2025 году – 13 256,0 </a:t>
              </a:r>
              <a:r>
                <a:rPr lang="ru-RU" sz="1200" dirty="0" err="1">
                  <a:solidFill>
                    <a:schemeClr val="bg1"/>
                  </a:solidFill>
                </a:rPr>
                <a:t>тыс.руб</a:t>
              </a:r>
              <a:r>
                <a:rPr lang="ru-RU" sz="1200" dirty="0">
                  <a:solidFill>
                    <a:schemeClr val="bg1"/>
                  </a:solidFill>
                </a:rPr>
                <a:t>.,  2026 году – 13 288,6  </a:t>
              </a:r>
              <a:r>
                <a:rPr lang="ru-RU" sz="1200" dirty="0" err="1">
                  <a:solidFill>
                    <a:schemeClr val="bg1"/>
                  </a:solidFill>
                </a:rPr>
                <a:t>тыс.руб</a:t>
              </a:r>
              <a:r>
                <a:rPr lang="ru-RU" sz="1200" dirty="0">
                  <a:solidFill>
                    <a:schemeClr val="bg1"/>
                  </a:solidFill>
                </a:rPr>
                <a:t>., 2027 году  - 13 288,6 </a:t>
              </a:r>
              <a:r>
                <a:rPr lang="ru-RU" sz="1200" dirty="0" err="1">
                  <a:solidFill>
                    <a:schemeClr val="bg1"/>
                  </a:solidFill>
                </a:rPr>
                <a:t>тыс.руб</a:t>
              </a:r>
              <a:r>
                <a:rPr lang="ru-RU" sz="1200" dirty="0">
                  <a:solidFill>
                    <a:schemeClr val="bg1"/>
                  </a:solidFill>
                </a:rPr>
                <a:t>.;  бюджет автономного округа в 2025 году -  12 147,1 тыс. руб., в 2026 году  - 12 147,1 тыс. руб.,                                 в 2027 году – 12 147,1 тыс. руб. </a:t>
              </a: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48283" y="1214260"/>
              <a:ext cx="7909919" cy="922810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olidFill>
              <a:schemeClr val="accent1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bg1"/>
                  </a:solidFill>
                </a:rPr>
                <a:t>На обеспечение деятельности муниципальных спортивных учреждений в 2025 году –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ru-RU" sz="1200" dirty="0">
                  <a:solidFill>
                    <a:schemeClr val="bg1"/>
                  </a:solidFill>
                </a:rPr>
                <a:t>235 081,2 тыс. руб., в 2026 году – 196 356,1 тыс. руб., в 2027 году – 195 356,1 тыс. руб.</a:t>
              </a: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20" y="2215737"/>
            <a:ext cx="890386" cy="813916"/>
          </a:xfrm>
          <a:prstGeom prst="ellipse">
            <a:avLst/>
          </a:prstGeom>
          <a:ln w="317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5" descr="C:\Users\ShadrinaVV\Desktop\ugr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42" y="1269718"/>
            <a:ext cx="847131" cy="792088"/>
          </a:xfrm>
          <a:prstGeom prst="ellipse">
            <a:avLst/>
          </a:prstGeom>
          <a:ln w="3175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554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4115790"/>
            <a:ext cx="3923927" cy="24095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39752" y="64063"/>
            <a:ext cx="46085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физической культуры и спорта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968468"/>
              </p:ext>
            </p:extLst>
          </p:nvPr>
        </p:nvGraphicFramePr>
        <p:xfrm>
          <a:off x="971601" y="1208699"/>
          <a:ext cx="8172399" cy="2907091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832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3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4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9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9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78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Базовый показатель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2025 год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2026 год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2027 год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667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населения, систематически занимающегося физической культурой и спортом, %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69,5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9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обеспеченности населения спортивными сооружениями исходя из единовременной пропускной способности объектов спорта, %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69,5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69,5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69,5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040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населения, не имеющего противопоказаний для занятий физической культурой и спортом, %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890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выполнивших нормативы Всероссийского физкультурно-спортивного комплекса «Готов к труду и обороне» (ГТО), в общей численности населения, принявшего участие в сдаче нормативов Всероссийского физкультурно-спортивного комплекса «Готов к труду и обороне» (ГТО), %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53,8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048" y="4115790"/>
            <a:ext cx="4248470" cy="240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790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64063"/>
            <a:ext cx="720080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139952" y="100023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14419" y="1559638"/>
            <a:ext cx="9059178" cy="4012945"/>
            <a:chOff x="367772" y="849967"/>
            <a:chExt cx="8566779" cy="3209726"/>
          </a:xfrm>
        </p:grpSpPr>
        <p:sp>
          <p:nvSpPr>
            <p:cNvPr id="9" name="Полилиния 8"/>
            <p:cNvSpPr/>
            <p:nvPr/>
          </p:nvSpPr>
          <p:spPr>
            <a:xfrm>
              <a:off x="1264658" y="849967"/>
              <a:ext cx="7669893" cy="1595901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b="1" kern="1200" dirty="0">
                <a:solidFill>
                  <a:srgbClr val="FF0000"/>
                </a:solidFill>
              </a:endParaRP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</a:pPr>
              <a:endParaRPr lang="ru-RU" sz="1200" b="1" dirty="0">
                <a:solidFill>
                  <a:srgbClr val="FF0000"/>
                </a:solidFill>
              </a:endParaRP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малого и среднего предпринимательства в Нижневартовском районе </a:t>
              </a:r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2025 году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5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396,6 </a:t>
              </a:r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тыс. руб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лей,</a:t>
              </a:r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в 2026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году - 5 396,6 тыс. рублей, в </a:t>
              </a:r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2027 году -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5 396,6 тыс</a:t>
              </a:r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рублей, </a:t>
              </a: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том числе:</a:t>
              </a: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</a:t>
              </a:r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 счет </a:t>
              </a:r>
              <a:r>
                <a:rPr lang="en-US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средств</a:t>
              </a:r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бюджета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района в 2025-2027 годах - 2 439,6  </a:t>
              </a:r>
              <a:r>
                <a:rPr lang="en-US" sz="1400" kern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тыс</a:t>
              </a:r>
              <a:r>
                <a:rPr lang="en-US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400" kern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рублей</a:t>
              </a:r>
              <a:r>
                <a:rPr lang="en-US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endParaRPr lang="en-US" sz="1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</a:t>
              </a:r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 счет средств </a:t>
              </a:r>
              <a:r>
                <a:rPr lang="en-US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бюжета</a:t>
              </a:r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автоном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</a:t>
              </a:r>
              <a:r>
                <a:rPr lang="en-US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ого</a:t>
              </a:r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округа</a:t>
              </a:r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2025-2027 годах - 2 957,0 </a:t>
              </a:r>
              <a:r>
                <a:rPr lang="en-US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тыс</a:t>
              </a:r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</a:t>
              </a:r>
              <a:r>
                <a:rPr lang="en-US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ублей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1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367773" y="1116025"/>
              <a:ext cx="883798" cy="800385"/>
            </a:xfrm>
            <a:prstGeom prst="ellipse">
              <a:avLst/>
            </a:prstGeom>
            <a:blipFill>
              <a:blip r:embed="rId3" cstate="print"/>
              <a:srcRect/>
              <a:stretch>
                <a:fillRect l="-39000" r="-3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1172980" y="2525969"/>
              <a:ext cx="7736018" cy="1533724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развитие агропромышленного комплекса и рынков сельскохозяйственной продукции, сырья и продовольствия в Нижневартовском районе в 2025 году - 58 644,8 тыс. </a:t>
              </a:r>
              <a:r>
                <a:rPr lang="ru-RU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рубл</a:t>
              </a:r>
              <a:r>
                <a:rPr lang="en-US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ей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в 2026 -2027 годах – </a:t>
              </a:r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66 063,8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тыс. </a:t>
              </a:r>
              <a:r>
                <a:rPr lang="ru-RU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рубл</a:t>
              </a:r>
              <a:r>
                <a:rPr lang="en-US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ей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в том числе:                      </a:t>
              </a:r>
            </a:p>
            <a:p>
              <a:pPr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 счет средств бюджета района в 2025 году - 15 501,0 тыс. рублей, в 2026-2027 годах - 22 920,0 тыс. рублей;</a:t>
              </a:r>
            </a:p>
            <a:p>
              <a:pPr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за счет средств бюджета автономного округа в 2025 - 2027 годах - 43 143,8 тыс. рублей.</a:t>
              </a: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67772" y="2788348"/>
              <a:ext cx="883799" cy="800385"/>
            </a:xfrm>
            <a:prstGeom prst="ellipse">
              <a:avLst/>
            </a:prstGeom>
            <a:blipFill>
              <a:blip r:embed="rId4" cstate="print"/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5471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043608" y="64063"/>
            <a:ext cx="720080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малого и среднего предпринимательства, агропромышленного комплекса и рынков сельскохозяйственной продукции, сырья и продовольствия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3868" y="959546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354879"/>
              </p:ext>
            </p:extLst>
          </p:nvPr>
        </p:nvGraphicFramePr>
        <p:xfrm>
          <a:off x="971600" y="1412776"/>
          <a:ext cx="8172400" cy="4505889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5184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84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9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9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98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04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287963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измерения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Базовое значение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644">
                <a:tc>
                  <a:txBody>
                    <a:bodyPr/>
                    <a:lstStyle/>
                    <a:p>
                      <a:pPr marL="36195" marR="36195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субъектов предпринимательства, включая самозанятых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1826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2040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680">
                <a:tc>
                  <a:txBody>
                    <a:bodyPr/>
                    <a:lstStyle/>
                    <a:p>
                      <a:pPr marL="36195" marR="36195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Численность занятых в сфере малого и среднего предпринимательства, включая индивидуальных предпринимателей и самозанятых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человек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745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464,7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513,5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514,9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516,2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45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среднесписочной численности занятых на малых и средних предприятиях в общей численности работающих человек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782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субъектов МСП - получателей финансовой поддержки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единиц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4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консультаций по защите прав отделом потребительского рынка и защиты прав потребителей, ед.</a:t>
                      </a:r>
                    </a:p>
                  </a:txBody>
                  <a:tcPr marL="9009" marR="90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</a:p>
                  </a:txBody>
                  <a:tcPr marL="9009" marR="90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242</a:t>
                      </a:r>
                    </a:p>
                  </a:txBody>
                  <a:tcPr marL="9009" marR="9009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49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28549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«Устойчивое развитие коренных малочисленных народов Севера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1432132" y="1710876"/>
            <a:ext cx="7635521" cy="2798244"/>
            <a:chOff x="1519188" y="-961264"/>
            <a:chExt cx="7433530" cy="4102620"/>
          </a:xfrm>
        </p:grpSpPr>
        <p:sp>
          <p:nvSpPr>
            <p:cNvPr id="10" name="Полилиния 9"/>
            <p:cNvSpPr/>
            <p:nvPr/>
          </p:nvSpPr>
          <p:spPr>
            <a:xfrm>
              <a:off x="1519188" y="-961264"/>
              <a:ext cx="7423310" cy="140008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529408" y="1731473"/>
              <a:ext cx="7423310" cy="1409883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63688" y="1718686"/>
            <a:ext cx="72693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оказание поддержки юридическим и физическим лицам из числа коренных малочисленных народов Севера, ведущим традиционный образ жизни и осуществляющим традиционную хозяйственную в 2025 </a:t>
            </a:r>
            <a:r>
              <a:rPr lang="en-US" sz="1200" dirty="0" err="1"/>
              <a:t>году</a:t>
            </a:r>
            <a:r>
              <a:rPr lang="ru-RU" sz="1200" dirty="0"/>
              <a:t> - 7 209,7 тыс. </a:t>
            </a:r>
            <a:r>
              <a:rPr lang="en-US" sz="1200" dirty="0"/>
              <a:t>р</a:t>
            </a:r>
            <a:r>
              <a:rPr lang="ru-RU" sz="1200" dirty="0" err="1"/>
              <a:t>ублей</a:t>
            </a:r>
            <a:r>
              <a:rPr lang="en-US" sz="1200" dirty="0"/>
              <a:t>, в 202</a:t>
            </a:r>
            <a:r>
              <a:rPr lang="ru-RU" sz="1200" dirty="0"/>
              <a:t>6-2027 </a:t>
            </a:r>
            <a:r>
              <a:rPr lang="en-US" sz="1200" dirty="0" err="1"/>
              <a:t>год</a:t>
            </a:r>
            <a:r>
              <a:rPr lang="ru-RU" sz="1200" dirty="0"/>
              <a:t>ах </a:t>
            </a:r>
            <a:r>
              <a:rPr lang="en-US" sz="1200" dirty="0"/>
              <a:t>– </a:t>
            </a:r>
            <a:r>
              <a:rPr lang="ru-RU" sz="1200" dirty="0"/>
              <a:t>7 211,5 </a:t>
            </a:r>
            <a:r>
              <a:rPr lang="en-US" sz="1200" dirty="0" err="1"/>
              <a:t>тыс</a:t>
            </a:r>
            <a:r>
              <a:rPr lang="en-US" sz="1200" dirty="0"/>
              <a:t>.</a:t>
            </a:r>
            <a:r>
              <a:rPr lang="ru-RU" sz="1200" dirty="0"/>
              <a:t> </a:t>
            </a:r>
            <a:r>
              <a:rPr lang="en-US" sz="1200" dirty="0" err="1"/>
              <a:t>рублей</a:t>
            </a:r>
            <a:r>
              <a:rPr lang="ru-RU" sz="1200" dirty="0"/>
              <a:t> ежегодно</a:t>
            </a:r>
            <a:r>
              <a:rPr lang="en-US" sz="1200" dirty="0"/>
              <a:t> </a:t>
            </a:r>
            <a:r>
              <a:rPr lang="ru-RU" sz="1200" dirty="0"/>
              <a:t>(в том числе за счет средств бюджета района – 4 155,0 тыс. </a:t>
            </a:r>
            <a:r>
              <a:rPr lang="en-US" sz="1200" dirty="0"/>
              <a:t>р</a:t>
            </a:r>
            <a:r>
              <a:rPr lang="ru-RU" sz="1200" dirty="0" err="1"/>
              <a:t>ублей</a:t>
            </a:r>
            <a:r>
              <a:rPr lang="en-US" sz="1200" dirty="0"/>
              <a:t> ежегодно</a:t>
            </a:r>
            <a:r>
              <a:rPr lang="ru-RU" sz="1200" dirty="0"/>
              <a:t>, за счет средств бюджета автономного округа </a:t>
            </a:r>
            <a:r>
              <a:rPr lang="en-US" sz="1200" dirty="0"/>
              <a:t>в 202</a:t>
            </a:r>
            <a:r>
              <a:rPr lang="ru-RU" sz="1200" dirty="0"/>
              <a:t>5</a:t>
            </a:r>
            <a:r>
              <a:rPr lang="en-US" sz="1200" dirty="0"/>
              <a:t> </a:t>
            </a:r>
            <a:r>
              <a:rPr lang="en-US" sz="1200" dirty="0" err="1"/>
              <a:t>году</a:t>
            </a:r>
            <a:r>
              <a:rPr lang="en-US" sz="1200" dirty="0"/>
              <a:t> – </a:t>
            </a:r>
            <a:r>
              <a:rPr lang="ru-RU" sz="1200" dirty="0"/>
              <a:t>3 054,7 тыс. </a:t>
            </a:r>
            <a:r>
              <a:rPr lang="en-US" sz="1200" dirty="0"/>
              <a:t>р</a:t>
            </a:r>
            <a:r>
              <a:rPr lang="ru-RU" sz="1200" dirty="0" err="1"/>
              <a:t>ублей</a:t>
            </a:r>
            <a:r>
              <a:rPr lang="en-US" sz="1200" dirty="0"/>
              <a:t>, в 202</a:t>
            </a:r>
            <a:r>
              <a:rPr lang="ru-RU" sz="1200" dirty="0"/>
              <a:t>6-2027 годах</a:t>
            </a:r>
            <a:r>
              <a:rPr lang="en-US" sz="1200" dirty="0"/>
              <a:t> –</a:t>
            </a:r>
            <a:r>
              <a:rPr lang="ru-RU" sz="1200" dirty="0"/>
              <a:t> 3 056,5 </a:t>
            </a:r>
            <a:r>
              <a:rPr lang="en-US" sz="1200" dirty="0" err="1"/>
              <a:t>тыс</a:t>
            </a:r>
            <a:r>
              <a:rPr lang="en-US" sz="1200" dirty="0"/>
              <a:t>.</a:t>
            </a:r>
            <a:r>
              <a:rPr lang="ru-RU" sz="1200" dirty="0"/>
              <a:t> </a:t>
            </a:r>
            <a:r>
              <a:rPr lang="en-US" sz="1200" dirty="0" err="1"/>
              <a:t>рублей</a:t>
            </a:r>
            <a:r>
              <a:rPr lang="ru-RU" sz="1200" dirty="0"/>
              <a:t> ежегодно).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087164" y="3616018"/>
            <a:ext cx="68773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организацию и проведение мероприятий, направленных на содействие духовному и национально-культурному развитию коренных малочисленных народов Севера, сохранение традиционной культуры, народных промыслов и ремесел: за счет средств бюджета района в 2025 – 2027 годах 922,0 тыс. рублей ежегодно.</a:t>
            </a:r>
          </a:p>
        </p:txBody>
      </p:sp>
      <p:pic>
        <p:nvPicPr>
          <p:cNvPr id="14" name="Picture 7" descr="http://avengers.biz/uploads/posts/2017-10/1508427174_10014432_pic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10" y="1615072"/>
            <a:ext cx="1051844" cy="1050750"/>
          </a:xfrm>
          <a:prstGeom prst="ellipse">
            <a:avLst/>
          </a:prstGeom>
          <a:ln w="12700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https://opt-1102147.ssl.1c-bitrix-cdn.ru/upload/iblock/120/120e2c33c1b57db2fa097a4200006752.JPG?152956514554496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87" y="3440750"/>
            <a:ext cx="1068667" cy="1006265"/>
          </a:xfrm>
          <a:prstGeom prst="ellipse">
            <a:avLst/>
          </a:prstGeom>
          <a:ln w="12700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1854" y="4577647"/>
            <a:ext cx="3384376" cy="18756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2120" y="4577647"/>
            <a:ext cx="3240360" cy="181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785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28549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«Устойчивое развитие коренных малочисленных народов Севера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325453"/>
              </p:ext>
            </p:extLst>
          </p:nvPr>
        </p:nvGraphicFramePr>
        <p:xfrm>
          <a:off x="912567" y="1398581"/>
          <a:ext cx="8136904" cy="4406683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50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30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0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 2022год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2025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2026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2027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489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 из числа коренных малочисленных народов, удовлетворенных качеством реализуемых мероприятий, направленных на поддержку экономического и социального развития коренных малочисленных народов, в общем количестве опрошенных лиц, относящихся к коренным малочисленным народам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%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056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пользователей территориями традиционного природопользования, из числа коренных малочисленных народов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чел.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1169,0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1171,0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1172,0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1173,0</a:t>
                      </a: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489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национальных общин, осуществляющих традиционное хозяйствование и занимающихся традиционными промыслами коренных малочисленных народов Севера</a:t>
                      </a:r>
                    </a:p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представителей коренных малочисленных народов Севера, которым предоставлены меры социальной поддержки</a:t>
                      </a:r>
                    </a:p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</a:t>
                      </a: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представителей коренных малочисленных народов Севера, участвующих в сохранении и возрождении традиционной культуры, народных промыслов, традиций и национальных видов спорта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ед.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чел.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Чел.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1305,0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1340,0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1375,0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220" name="Picture 4" descr="ÐÐ°ÑÑÐ¸Ð½ÐºÐ¸ Ð¿Ð¾ Ð·Ð°Ð¿ÑÐ¾ÑÑ Ð¾Ð»ÐµÐ½Ð¸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280533"/>
            <a:ext cx="5184575" cy="153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163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EA023F-386F-897B-5EC0-B6E2A19BE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09" y="1203339"/>
            <a:ext cx="8189190" cy="53940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48283" y="139182"/>
            <a:ext cx="626469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жилищного строительства и жилищно-коммунального комплекса Нижневартовского района» 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21177" y="834008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34271" y="1304911"/>
            <a:ext cx="8708586" cy="2737937"/>
            <a:chOff x="334271" y="1313875"/>
            <a:chExt cx="8708586" cy="2964878"/>
          </a:xfrm>
        </p:grpSpPr>
        <p:sp>
          <p:nvSpPr>
            <p:cNvPr id="8" name="Полилиния 7"/>
            <p:cNvSpPr/>
            <p:nvPr/>
          </p:nvSpPr>
          <p:spPr>
            <a:xfrm>
              <a:off x="1226924" y="1313875"/>
              <a:ext cx="7630692" cy="100202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ru-RU" sz="1200" dirty="0">
                  <a:solidFill>
                    <a:schemeClr val="tx1"/>
                  </a:solidFill>
                </a:rPr>
                <a:t>На градостроительную деятельность в 2025 - 2027 годах в сумме 6 473,5 тыс. рублей ежегодно.</a:t>
              </a:r>
            </a:p>
          </p:txBody>
        </p:sp>
        <p:sp>
          <p:nvSpPr>
            <p:cNvPr id="9" name="Овал 8"/>
            <p:cNvSpPr/>
            <p:nvPr/>
          </p:nvSpPr>
          <p:spPr>
            <a:xfrm>
              <a:off x="334271" y="1410064"/>
              <a:ext cx="800385" cy="800385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9000" r="-39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1348283" y="3144887"/>
              <a:ext cx="7694574" cy="1133866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</a:rPr>
                <a:t>На обеспечение жильем молодых семей и лиц проживающих в сельских территориях, в 2025 году в сумме 4 582,1 тыс. рублей, в 2026 году – 9 267,5 тыс. рублей, в 2027  году – 5 093,7 тыс. рублей.</a:t>
              </a:r>
            </a:p>
          </p:txBody>
        </p:sp>
        <p:sp>
          <p:nvSpPr>
            <p:cNvPr id="13" name="Овал 12"/>
            <p:cNvSpPr/>
            <p:nvPr/>
          </p:nvSpPr>
          <p:spPr>
            <a:xfrm>
              <a:off x="359556" y="3135732"/>
              <a:ext cx="800385" cy="800385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Группа 14"/>
          <p:cNvGrpSpPr/>
          <p:nvPr/>
        </p:nvGrpSpPr>
        <p:grpSpPr>
          <a:xfrm flipH="1">
            <a:off x="1159940" y="4229262"/>
            <a:ext cx="7833113" cy="1696991"/>
            <a:chOff x="823249" y="4745499"/>
            <a:chExt cx="6953146" cy="1696991"/>
          </a:xfrm>
        </p:grpSpPr>
        <p:sp>
          <p:nvSpPr>
            <p:cNvPr id="16" name="Полилиния 15"/>
            <p:cNvSpPr/>
            <p:nvPr/>
          </p:nvSpPr>
          <p:spPr>
            <a:xfrm>
              <a:off x="953311" y="5520192"/>
              <a:ext cx="6823084" cy="922298"/>
            </a:xfrm>
            <a:custGeom>
              <a:avLst/>
              <a:gdLst>
                <a:gd name="connsiteX0" fmla="*/ 0 w 7183092"/>
                <a:gd name="connsiteY0" fmla="*/ 0 h 1237357"/>
                <a:gd name="connsiteX1" fmla="*/ 6564414 w 7183092"/>
                <a:gd name="connsiteY1" fmla="*/ 0 h 1237357"/>
                <a:gd name="connsiteX2" fmla="*/ 7183092 w 7183092"/>
                <a:gd name="connsiteY2" fmla="*/ 618679 h 1237357"/>
                <a:gd name="connsiteX3" fmla="*/ 6564414 w 7183092"/>
                <a:gd name="connsiteY3" fmla="*/ 1237357 h 1237357"/>
                <a:gd name="connsiteX4" fmla="*/ 0 w 7183092"/>
                <a:gd name="connsiteY4" fmla="*/ 1237357 h 1237357"/>
                <a:gd name="connsiteX5" fmla="*/ 0 w 7183092"/>
                <a:gd name="connsiteY5" fmla="*/ 0 h 123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83092" h="1237357">
                  <a:moveTo>
                    <a:pt x="7183092" y="1237356"/>
                  </a:moveTo>
                  <a:lnTo>
                    <a:pt x="618678" y="1237356"/>
                  </a:lnTo>
                  <a:lnTo>
                    <a:pt x="0" y="618678"/>
                  </a:lnTo>
                  <a:lnTo>
                    <a:pt x="618678" y="1"/>
                  </a:lnTo>
                  <a:lnTo>
                    <a:pt x="7183092" y="1"/>
                  </a:lnTo>
                  <a:lnTo>
                    <a:pt x="7183092" y="1237356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0" rIns="540000" bIns="41911" numCol="1" spcCol="1270" anchor="ctr" anchorCtr="0">
              <a:noAutofit/>
            </a:bodyPr>
            <a:lstStyle/>
            <a:p>
              <a:pPr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rgbClr val="FF0000"/>
                  </a:solidFill>
                </a:rPr>
                <a:t>    </a:t>
              </a:r>
              <a:r>
                <a:rPr lang="ru-RU" sz="1200" dirty="0">
                  <a:solidFill>
                    <a:schemeClr val="tx1"/>
                  </a:solidFill>
                </a:rPr>
                <a:t>На  выкуп жилья в 2025 – 2027 году в сумме 73 906,3 тыс. рублей ежегодно.</a:t>
              </a:r>
            </a:p>
          </p:txBody>
        </p:sp>
        <p:sp>
          <p:nvSpPr>
            <p:cNvPr id="19" name="Овал 18"/>
            <p:cNvSpPr/>
            <p:nvPr/>
          </p:nvSpPr>
          <p:spPr>
            <a:xfrm>
              <a:off x="823249" y="4745499"/>
              <a:ext cx="707452" cy="774692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1317008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31640" y="88887"/>
            <a:ext cx="679476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жилищного строительства и жилищно-коммунального комплекса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0" y="1139521"/>
            <a:ext cx="9166190" cy="2023941"/>
            <a:chOff x="83081" y="2086005"/>
            <a:chExt cx="9166190" cy="2205837"/>
          </a:xfrm>
        </p:grpSpPr>
        <p:sp>
          <p:nvSpPr>
            <p:cNvPr id="11" name="Полилиния 10"/>
            <p:cNvSpPr/>
            <p:nvPr/>
          </p:nvSpPr>
          <p:spPr>
            <a:xfrm>
              <a:off x="905656" y="2086005"/>
              <a:ext cx="8343615" cy="1445643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olidFill>
              <a:srgbClr val="00B0F0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r>
                <a:rPr lang="ru-RU" sz="1100" dirty="0">
                  <a:solidFill>
                    <a:schemeClr val="tx1"/>
                  </a:solidFill>
                </a:rPr>
                <a:t>Капитальный ремонт систем теплоснабжения, водоснабжения и водоотведения для подготовки к осенне-зимнему периоду в 2025 году – 97 875,4 тыс. рублей (в том числе за счет средств бюджета автономного округа – 78 300,3 тыс. рублей, за счет средств бюджета района – 19 575,1 тыс. рублей); в 2026 году – 71 568,8 тыс. рублей (в том числе за счет средств бюджета автономного округа – 57 255,0 тыс. рублей, за счет средств бюджета района – 14 313,8 тыс. рублей); в 2027 году – 70 678,6 тыс. рублей (в том числе за счет средств бюджета автономного округа – 56 542,9 тыс. рублей, за счет средств бюджета района – 14 135,7 тыс. рублей).  </a:t>
              </a:r>
            </a:p>
            <a:p>
              <a:r>
                <a:rPr lang="ru-RU" sz="1100" dirty="0">
                  <a:solidFill>
                    <a:schemeClr val="tx1"/>
                  </a:solidFill>
                </a:rPr>
                <a:t>Строительство объекта «Канализационные очистные сооружения в </a:t>
              </a:r>
              <a:r>
                <a:rPr lang="ru-RU" sz="1100" dirty="0" err="1">
                  <a:solidFill>
                    <a:schemeClr val="tx1"/>
                  </a:solidFill>
                </a:rPr>
                <a:t>с.Корлики</a:t>
              </a:r>
              <a:r>
                <a:rPr lang="ru-RU" sz="1100" dirty="0">
                  <a:solidFill>
                    <a:schemeClr val="tx1"/>
                  </a:solidFill>
                </a:rPr>
                <a:t>» в 2025 году – 67 256,8 тыс. рублей (в том числе за счет средств бюджета автономного округа – 53 805,4 тыс. рублей, за счет средств бюджета района – 13 451,4 тыс. рублей). </a:t>
              </a:r>
            </a:p>
          </p:txBody>
        </p:sp>
        <p:sp>
          <p:nvSpPr>
            <p:cNvPr id="12" name="Овал 11"/>
            <p:cNvSpPr/>
            <p:nvPr/>
          </p:nvSpPr>
          <p:spPr>
            <a:xfrm>
              <a:off x="83081" y="2446736"/>
              <a:ext cx="800385" cy="800385"/>
            </a:xfrm>
            <a:prstGeom prst="ellipse">
              <a:avLst/>
            </a:prstGeom>
            <a:blipFill>
              <a:blip r:embed="rId4" cstate="print"/>
              <a:srcRect/>
              <a:stretch>
                <a:fillRect l="-7000" r="-7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905656" y="3578418"/>
              <a:ext cx="8314901" cy="713424"/>
            </a:xfrm>
            <a:custGeom>
              <a:avLst/>
              <a:gdLst>
                <a:gd name="connsiteX0" fmla="*/ 0 w 7694574"/>
                <a:gd name="connsiteY0" fmla="*/ 0 h 660886"/>
                <a:gd name="connsiteX1" fmla="*/ 7364131 w 7694574"/>
                <a:gd name="connsiteY1" fmla="*/ 0 h 660886"/>
                <a:gd name="connsiteX2" fmla="*/ 7694574 w 7694574"/>
                <a:gd name="connsiteY2" fmla="*/ 330443 h 660886"/>
                <a:gd name="connsiteX3" fmla="*/ 7364131 w 7694574"/>
                <a:gd name="connsiteY3" fmla="*/ 660886 h 660886"/>
                <a:gd name="connsiteX4" fmla="*/ 0 w 7694574"/>
                <a:gd name="connsiteY4" fmla="*/ 660886 h 660886"/>
                <a:gd name="connsiteX5" fmla="*/ 0 w 7694574"/>
                <a:gd name="connsiteY5" fmla="*/ 0 h 6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4574" h="660886">
                  <a:moveTo>
                    <a:pt x="7694574" y="660885"/>
                  </a:moveTo>
                  <a:lnTo>
                    <a:pt x="330443" y="660885"/>
                  </a:lnTo>
                  <a:lnTo>
                    <a:pt x="0" y="330443"/>
                  </a:lnTo>
                  <a:lnTo>
                    <a:pt x="330443" y="1"/>
                  </a:lnTo>
                  <a:lnTo>
                    <a:pt x="7694574" y="1"/>
                  </a:lnTo>
                  <a:lnTo>
                    <a:pt x="7694574" y="66088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169" tIns="45721" rIns="85344" bIns="45720" numCol="1" spcCol="1270" anchor="ctr" anchorCtr="0">
              <a:noAutofit/>
            </a:bodyPr>
            <a:lstStyle/>
            <a:p>
              <a:pPr lvl="0" algn="just"/>
              <a:r>
                <a:rPr lang="ru-RU" sz="1100" dirty="0">
                  <a:solidFill>
                    <a:schemeClr val="tx1"/>
                  </a:solidFill>
                </a:rPr>
                <a:t>Возмещение убытков, связанных с применением регулируемых тарифов на коммунальные услуги в 2025 году – 28 251,8 тыс. рублей;  в 2026 году – 29 782,7 тыс. рублей; в 2027 году – 30 974,0 тыс. рублей за счет средств бюджета района. </a:t>
              </a:r>
            </a:p>
            <a:p>
              <a:pPr lvl="0" algn="just"/>
              <a:r>
                <a:rPr lang="ru-RU" sz="1100" dirty="0">
                  <a:solidFill>
                    <a:schemeClr val="tx1"/>
                  </a:solidFill>
                </a:rPr>
                <a:t>Приобретение энергоносителей с целью  безаварийного прохождения отопительного сезона  в 2025 году, 2026 году и 2027 году – 35 712,7 тыс. рублей ежегодно за счет средств бюджета района. </a:t>
              </a:r>
            </a:p>
          </p:txBody>
        </p:sp>
        <p:sp>
          <p:nvSpPr>
            <p:cNvPr id="14" name="Овал 13"/>
            <p:cNvSpPr/>
            <p:nvPr/>
          </p:nvSpPr>
          <p:spPr>
            <a:xfrm>
              <a:off x="105271" y="3476993"/>
              <a:ext cx="800385" cy="800384"/>
            </a:xfrm>
            <a:prstGeom prst="ellipse">
              <a:avLst/>
            </a:prstGeom>
            <a:blipFill>
              <a:blip r:embed="rId5" cstate="print"/>
              <a:srcRect/>
              <a:stretch>
                <a:fillRect l="-30000" r="-30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1425063"/>
                <a:satOff val="-139"/>
                <a:lumOff val="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Группа 14"/>
          <p:cNvGrpSpPr/>
          <p:nvPr/>
        </p:nvGrpSpPr>
        <p:grpSpPr>
          <a:xfrm flipH="1">
            <a:off x="5700" y="4127192"/>
            <a:ext cx="9160490" cy="2730808"/>
            <a:chOff x="660853" y="3602356"/>
            <a:chExt cx="8131405" cy="2730808"/>
          </a:xfrm>
        </p:grpSpPr>
        <p:sp>
          <p:nvSpPr>
            <p:cNvPr id="16" name="Полилиния 15"/>
            <p:cNvSpPr/>
            <p:nvPr/>
          </p:nvSpPr>
          <p:spPr>
            <a:xfrm>
              <a:off x="1262570" y="4024076"/>
              <a:ext cx="7529688" cy="2309088"/>
            </a:xfrm>
            <a:custGeom>
              <a:avLst/>
              <a:gdLst>
                <a:gd name="connsiteX0" fmla="*/ 0 w 7183092"/>
                <a:gd name="connsiteY0" fmla="*/ 0 h 1237357"/>
                <a:gd name="connsiteX1" fmla="*/ 6564414 w 7183092"/>
                <a:gd name="connsiteY1" fmla="*/ 0 h 1237357"/>
                <a:gd name="connsiteX2" fmla="*/ 7183092 w 7183092"/>
                <a:gd name="connsiteY2" fmla="*/ 618679 h 1237357"/>
                <a:gd name="connsiteX3" fmla="*/ 6564414 w 7183092"/>
                <a:gd name="connsiteY3" fmla="*/ 1237357 h 1237357"/>
                <a:gd name="connsiteX4" fmla="*/ 0 w 7183092"/>
                <a:gd name="connsiteY4" fmla="*/ 1237357 h 1237357"/>
                <a:gd name="connsiteX5" fmla="*/ 0 w 7183092"/>
                <a:gd name="connsiteY5" fmla="*/ 0 h 123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83092" h="1237357">
                  <a:moveTo>
                    <a:pt x="7183092" y="1237356"/>
                  </a:moveTo>
                  <a:lnTo>
                    <a:pt x="618678" y="1237356"/>
                  </a:lnTo>
                  <a:lnTo>
                    <a:pt x="0" y="618678"/>
                  </a:lnTo>
                  <a:lnTo>
                    <a:pt x="618678" y="1"/>
                  </a:lnTo>
                  <a:lnTo>
                    <a:pt x="7183092" y="1"/>
                  </a:lnTo>
                  <a:lnTo>
                    <a:pt x="7183092" y="1237356"/>
                  </a:lnTo>
                  <a:close/>
                </a:path>
              </a:pathLst>
            </a:custGeom>
            <a:solidFill>
              <a:srgbClr val="00B0F0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0" rIns="540000" bIns="41911" numCol="1" spcCol="1270" anchor="ctr" anchorCtr="0">
              <a:noAutofit/>
            </a:bodyPr>
            <a:lstStyle/>
            <a:p>
              <a:r>
                <a:rPr lang="ru-RU" sz="1100" dirty="0">
                  <a:solidFill>
                    <a:schemeClr val="tx1"/>
                  </a:solidFill>
                </a:rPr>
                <a:t>Возмещение недополученных доходов организациям, осуществляющим реализацию электрической энергии организациям в зоне децентрализованного электроснабжения по цене электрической энергии зоны централизованного электроснабжения в 2025 году – 82 209,0 тыс. рублей (в т.ч.: за счет средств бюджета автономного округа – 70 311,8 тыс. рублей, за счет средств бюджета района – 11897,2тыс. рублей); в 2026 году –  88 856,9 тыс. рублей (в т.ч.: за счет средств бюджета автономного округа – 75 461,8 тыс. рублей, за счет средств бюджета района – 13395,1 тыс. рублей); в 2027 году – 97 305,4 тыс. рублей. (в т.ч.: за счет средств бюджета автономного округа – 81 638,3 тыс. рублей, за счет средств бюджета района – 15 667,1тыс. рублей).</a:t>
              </a:r>
            </a:p>
            <a:p>
              <a:endParaRPr lang="ru-RU" sz="1100" dirty="0">
                <a:solidFill>
                  <a:schemeClr val="tx1"/>
                </a:solidFill>
              </a:endParaRPr>
            </a:p>
            <a:p>
              <a:r>
                <a:rPr lang="ru-RU" sz="1100" dirty="0">
                  <a:solidFill>
                    <a:schemeClr val="tx1"/>
                  </a:solidFill>
                </a:rPr>
                <a:t>Возмещение </a:t>
              </a:r>
              <a:r>
                <a:rPr lang="ru-RU" sz="1100" dirty="0" err="1">
                  <a:solidFill>
                    <a:schemeClr val="tx1"/>
                  </a:solidFill>
                </a:rPr>
                <a:t>ресурсоснабжающим</a:t>
              </a:r>
              <a:r>
                <a:rPr lang="ru-RU" sz="1100" dirty="0">
                  <a:solidFill>
                    <a:schemeClr val="tx1"/>
                  </a:solidFill>
                </a:rPr>
                <a:t> организациям недополученных доходов в связи с применением понижающих коэффициентов к нормативам потребления коммунальных услуг  в 2025 году – 28 039,2 тыс. рублей (в т.ч.: за счет средств бюджета автономного округа – 19 627,4 тыс. рублей, за счет средств бюджета района – 8 411,8 тыс. рублей); в 2026 году –  30 562,7 тыс. рублей (в т.ч.: за счет средств бюджета автономного округа – 21 393,8 тыс. рублей, за счет средств бюджета района – 9 168,9 тыс. рублей); в 2027 году – 33 313,4 тыс. рублей. (в т.ч.: за счет средств бюджета автономного округа – 23 319,3 тыс. рублей, за счет средств бюджета района – 9 994,1 тыс. рублей).</a:t>
              </a: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1478413" y="3602356"/>
              <a:ext cx="7296842" cy="349712"/>
            </a:xfrm>
            <a:custGeom>
              <a:avLst/>
              <a:gdLst>
                <a:gd name="connsiteX0" fmla="*/ 0 w 6979262"/>
                <a:gd name="connsiteY0" fmla="*/ 0 h 601015"/>
                <a:gd name="connsiteX1" fmla="*/ 6678755 w 6979262"/>
                <a:gd name="connsiteY1" fmla="*/ 0 h 601015"/>
                <a:gd name="connsiteX2" fmla="*/ 6979262 w 6979262"/>
                <a:gd name="connsiteY2" fmla="*/ 300508 h 601015"/>
                <a:gd name="connsiteX3" fmla="*/ 6678755 w 6979262"/>
                <a:gd name="connsiteY3" fmla="*/ 601015 h 601015"/>
                <a:gd name="connsiteX4" fmla="*/ 0 w 6979262"/>
                <a:gd name="connsiteY4" fmla="*/ 601015 h 601015"/>
                <a:gd name="connsiteX5" fmla="*/ 0 w 6979262"/>
                <a:gd name="connsiteY5" fmla="*/ 0 h 60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79262" h="601015">
                  <a:moveTo>
                    <a:pt x="6979262" y="601014"/>
                  </a:moveTo>
                  <a:lnTo>
                    <a:pt x="300507" y="601014"/>
                  </a:lnTo>
                  <a:lnTo>
                    <a:pt x="0" y="300507"/>
                  </a:lnTo>
                  <a:lnTo>
                    <a:pt x="300507" y="1"/>
                  </a:lnTo>
                  <a:lnTo>
                    <a:pt x="6979262" y="1"/>
                  </a:lnTo>
                  <a:lnTo>
                    <a:pt x="6979262" y="60101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41911" rIns="540000" bIns="41910" numCol="1" spcCol="1270" anchor="ctr" anchorCtr="0">
              <a:noAutofit/>
            </a:bodyPr>
            <a:lstStyle/>
            <a:p>
              <a:pPr algn="just"/>
              <a:r>
                <a:rPr lang="ru-RU" sz="1100" dirty="0">
                  <a:solidFill>
                    <a:schemeClr val="tx1"/>
                  </a:solidFill>
                </a:rPr>
                <a:t>Формирование комфортной городской среды и благоустройство территорий в 2025 году – 11 042,1 тыс. рублей (в том числе за счет средств бюджета автономного округа – 6 720,0 тыс. рублей, за счет средств бюджета района – 4 322,1 тыс. рублей)</a:t>
              </a:r>
            </a:p>
          </p:txBody>
        </p:sp>
        <p:sp>
          <p:nvSpPr>
            <p:cNvPr id="18" name="Овал 17"/>
            <p:cNvSpPr/>
            <p:nvPr/>
          </p:nvSpPr>
          <p:spPr>
            <a:xfrm>
              <a:off x="660853" y="4674587"/>
              <a:ext cx="707452" cy="774692"/>
            </a:xfrm>
            <a:prstGeom prst="ellipse">
              <a:avLst/>
            </a:prstGeom>
            <a:blipFill>
              <a:blip r:embed="rId6" cstate="print"/>
              <a:srcRect/>
              <a:stretch>
                <a:fillRect l="-25000" r="-25000"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2" name="Полилиния 21"/>
          <p:cNvSpPr/>
          <p:nvPr/>
        </p:nvSpPr>
        <p:spPr>
          <a:xfrm flipH="1">
            <a:off x="22190" y="3193102"/>
            <a:ext cx="8299746" cy="862082"/>
          </a:xfrm>
          <a:custGeom>
            <a:avLst/>
            <a:gdLst>
              <a:gd name="connsiteX0" fmla="*/ 0 w 6979262"/>
              <a:gd name="connsiteY0" fmla="*/ 0 h 601015"/>
              <a:gd name="connsiteX1" fmla="*/ 6678755 w 6979262"/>
              <a:gd name="connsiteY1" fmla="*/ 0 h 601015"/>
              <a:gd name="connsiteX2" fmla="*/ 6979262 w 6979262"/>
              <a:gd name="connsiteY2" fmla="*/ 300508 h 601015"/>
              <a:gd name="connsiteX3" fmla="*/ 6678755 w 6979262"/>
              <a:gd name="connsiteY3" fmla="*/ 601015 h 601015"/>
              <a:gd name="connsiteX4" fmla="*/ 0 w 6979262"/>
              <a:gd name="connsiteY4" fmla="*/ 601015 h 601015"/>
              <a:gd name="connsiteX5" fmla="*/ 0 w 6979262"/>
              <a:gd name="connsiteY5" fmla="*/ 0 h 6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9262" h="601015">
                <a:moveTo>
                  <a:pt x="6979262" y="601014"/>
                </a:moveTo>
                <a:lnTo>
                  <a:pt x="300507" y="601014"/>
                </a:lnTo>
                <a:lnTo>
                  <a:pt x="0" y="300507"/>
                </a:lnTo>
                <a:lnTo>
                  <a:pt x="300507" y="1"/>
                </a:lnTo>
                <a:lnTo>
                  <a:pt x="6979262" y="1"/>
                </a:lnTo>
                <a:lnTo>
                  <a:pt x="6979262" y="601014"/>
                </a:lnTo>
                <a:close/>
              </a:path>
            </a:pathLst>
          </a:custGeom>
          <a:solidFill>
            <a:srgbClr val="00B0F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1" rIns="540000" bIns="41910" numCol="1" spcCol="1270" anchor="ctr" anchorCtr="0">
            <a:noAutofit/>
          </a:bodyPr>
          <a:lstStyle/>
          <a:p>
            <a:pPr algn="just"/>
            <a:r>
              <a:rPr lang="ru-RU" sz="1100" dirty="0">
                <a:solidFill>
                  <a:schemeClr val="tx1"/>
                </a:solidFill>
              </a:rPr>
              <a:t>Организация мероприятий по осуществлению деятельности по обращению с животными без владельцев в 2025 году – 3 653,9 тыс. рублей (в том числе за счет средств бюджета автономного округа – 653,9 тыс. рублей, за счет средств бюджета района – 3 000,0 тыс. рублей); в 2026 году – 3 539,0 тыс. рублей (в том числе за счет средств бюджета автономного округа – 539,0 тыс. рублей, за счет средств бюджета района – 3 000,0 тыс. рублей); в 2027 году – 3 539,0 тыс. рублей (в том числе за счет средств бюджета автономного округа – 539,0 тыс. рублей, за счет средств бюджета района – 3 000,0 тыс. рублей).</a:t>
            </a:r>
          </a:p>
        </p:txBody>
      </p:sp>
      <p:pic>
        <p:nvPicPr>
          <p:cNvPr id="3" name="Рисунок 2"/>
          <p:cNvPicPr preferRelativeResize="0"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346" y="3186978"/>
            <a:ext cx="746401" cy="7464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Рисунок 22"/>
          <p:cNvPicPr preferRelativeResize="0"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345" y="4043818"/>
            <a:ext cx="746401" cy="7464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73547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29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834969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1660" y="188638"/>
            <a:ext cx="626469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жилищного строительства и жилищно-коммунального комплекса Нижневартовского района» 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903099"/>
              </p:ext>
            </p:extLst>
          </p:nvPr>
        </p:nvGraphicFramePr>
        <p:xfrm>
          <a:off x="971600" y="1173865"/>
          <a:ext cx="8136904" cy="3128198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085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7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17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3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2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2025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2026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2027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1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08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Увеличение объема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effectLst/>
                        </a:rPr>
                        <a:t> жилищного строительства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млн. кв. м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0,017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0,019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0,019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0,022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9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Общая площадь жилых помещений, приходящихся в среднем на 1 жителя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кв. м.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18,3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18,4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18,5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18,5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Общая площадь земельных участков, предоставленных для жилищного строительства, индивидуального жилищного строительства, в расчете на 10 тыс. чел. –ежегодно не менее 1,3 га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кв. м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1,3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Общее количество квадратных метров расселенного аварийного и непригодного жилищного фонда, млн. кв. м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млн. кв. м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0,006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0,007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0,004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0,004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граждан, расселенных из аварийного и непригодного жилищного фонда, человек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количества семей, улучшивших жилищные условия, семей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ед. 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9585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Сохранение доли муниципальных услуг в электронном виде в общем количестве предоставленных услуг по выдаче разрешения на строительство на уровне 90%.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90 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297301"/>
            <a:ext cx="4320480" cy="21606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1" y="4302061"/>
            <a:ext cx="3816424" cy="215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318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30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33401"/>
            <a:ext cx="633670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«Развитие жилищного строительства и жилищно-коммунального комплекса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767661"/>
              </p:ext>
            </p:extLst>
          </p:nvPr>
        </p:nvGraphicFramePr>
        <p:xfrm>
          <a:off x="971599" y="1196753"/>
          <a:ext cx="8172399" cy="3435442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760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95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19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показателей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Базовый  показатель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Значения показателя по годам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202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202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2027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382" marR="3138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4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площади жилищного фонда, обеспеченного всеми видами благоустройства, в общей площади жилищного фонда, %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8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площади жилищного фонда, обеспеченного централизованным теплоснабжением, % 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93,1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93,9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93,9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93,9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Снижение численности животных без владельцев, обитающих на территории района, до 10%,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единиц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213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36195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1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граждан, принявших участие в решении вопросов развития городской среды, от общего количества граждан в возрасте от 14 лет, проживающих в муниципальных образованиях, на территории которых реализуются проекты по созданию комфортной городской среды, %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благоустроенных общественных территорий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(включенных в государственные (муниципальные) программы формирования современной городской среды), единиц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объема закупок оборудования, имеющего российское происхождение, в том числе оборудования, закупаемого при выполнении работ, в общем объеме оборудования, закупленного в рамках реализации мероприятий государственных (муниципальных) программ современной городской среды, %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</a:t>
                      </a:r>
                    </a:p>
                  </a:txBody>
                  <a:tcPr marL="39370" marR="39370" marT="36195" marB="3619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056" name="Picture 8" descr="ÐÐ°ÑÑÐ¸Ð½ÐºÐ¸ Ð¿Ð¾ Ð·Ð°Ð¿ÑÐ¾ÑÑ ÐºÐ¾Ð¼Ð¼ÑÐ½Ð°Ð»ÑÐ½Ð¾Ðµ ÑÐ¾Ð·ÑÐ¹ÑÑÐ²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036918"/>
            <a:ext cx="4795326" cy="139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1637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«Профилактика правонарушений в сфере общественного порядка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1348283" y="1785693"/>
            <a:ext cx="7299296" cy="779212"/>
          </a:xfrm>
          <a:custGeom>
            <a:avLst/>
            <a:gdLst>
              <a:gd name="connsiteX0" fmla="*/ 0 w 7820557"/>
              <a:gd name="connsiteY0" fmla="*/ 0 h 1021988"/>
              <a:gd name="connsiteX1" fmla="*/ 7309563 w 7820557"/>
              <a:gd name="connsiteY1" fmla="*/ 0 h 1021988"/>
              <a:gd name="connsiteX2" fmla="*/ 7820557 w 7820557"/>
              <a:gd name="connsiteY2" fmla="*/ 510994 h 1021988"/>
              <a:gd name="connsiteX3" fmla="*/ 7309563 w 7820557"/>
              <a:gd name="connsiteY3" fmla="*/ 1021988 h 1021988"/>
              <a:gd name="connsiteX4" fmla="*/ 0 w 7820557"/>
              <a:gd name="connsiteY4" fmla="*/ 1021988 h 1021988"/>
              <a:gd name="connsiteX5" fmla="*/ 0 w 7820557"/>
              <a:gd name="connsiteY5" fmla="*/ 0 h 102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0557" h="1021988">
                <a:moveTo>
                  <a:pt x="7820557" y="1021987"/>
                </a:moveTo>
                <a:lnTo>
                  <a:pt x="510994" y="1021987"/>
                </a:lnTo>
                <a:lnTo>
                  <a:pt x="0" y="510994"/>
                </a:lnTo>
                <a:lnTo>
                  <a:pt x="510994" y="1"/>
                </a:lnTo>
                <a:lnTo>
                  <a:pt x="7820557" y="1"/>
                </a:lnTo>
                <a:lnTo>
                  <a:pt x="7820557" y="1021987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445" tIns="45721" rIns="85344" bIns="45720" numCol="1" spcCol="1270" anchor="ctr" anchorCtr="0">
            <a:noAutofit/>
          </a:bodyPr>
          <a:lstStyle/>
          <a:p>
            <a:pPr lvl="0" algn="just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11013" y="1944466"/>
            <a:ext cx="681811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/>
              <a:t>На создание условий деятельности народных дружин в 2025 году в сумме 218,4 тыс. рублей, в 2026 году – 219,1 тыс. рублей, в 2027 году – 218,4тыс. рублей.</a:t>
            </a:r>
          </a:p>
        </p:txBody>
      </p:sp>
      <p:sp>
        <p:nvSpPr>
          <p:cNvPr id="14" name="Овал 13"/>
          <p:cNvSpPr/>
          <p:nvPr/>
        </p:nvSpPr>
        <p:spPr>
          <a:xfrm>
            <a:off x="81242" y="1785693"/>
            <a:ext cx="846967" cy="773053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z="300000"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18C4FD-5ECB-F218-23B7-BB89DC32D1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828224"/>
            <a:ext cx="4572000" cy="256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34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33401"/>
            <a:ext cx="576064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«Профилактика правонарушений в сфере общественного порядка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314320"/>
              </p:ext>
            </p:extLst>
          </p:nvPr>
        </p:nvGraphicFramePr>
        <p:xfrm>
          <a:off x="971596" y="1171798"/>
          <a:ext cx="8172404" cy="2660298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392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15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11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2027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923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преступности (число зарегистрированных преступлений на 100 тыс. человек населения)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1733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1 730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1 727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58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преступности на</a:t>
                      </a:r>
                      <a:r>
                        <a:rPr lang="ru-RU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лицах и в общественных местах</a:t>
                      </a: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(число зарегистрированных преступлений на 100 тыс. человек населения)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188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733327731"/>
                  </a:ext>
                </a:extLst>
              </a:tr>
              <a:tr h="267229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преступности несовершеннолетних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961373380"/>
                  </a:ext>
                </a:extLst>
              </a:tr>
              <a:tr h="581804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обеспеченности средствами антитеррористической защищенности объектов, находящихся в ведении муниципального</a:t>
                      </a:r>
                      <a:r>
                        <a:rPr lang="ru-RU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образования</a:t>
                      </a: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2949531492"/>
                  </a:ext>
                </a:extLst>
              </a:tr>
              <a:tr h="277307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</a:t>
                      </a:r>
                      <a:r>
                        <a:rPr lang="ru-RU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мероприятий, направленных на профилактику терроризма</a:t>
                      </a: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335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345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86999372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ED2B89D-2610-A266-EF02-AA38419C14F0}"/>
              </a:ext>
            </a:extLst>
          </p:cNvPr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5469A7-A518-AF1A-5170-88BE49F769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868" y="4545450"/>
            <a:ext cx="2736304" cy="153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953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128549"/>
            <a:ext cx="417646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«Безопасность жизнедеятельности в Нижневартовском районе»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363638" y="1709444"/>
            <a:ext cx="7694574" cy="1700360"/>
            <a:chOff x="1348283" y="1250760"/>
            <a:chExt cx="7694574" cy="2023212"/>
          </a:xfrm>
        </p:grpSpPr>
        <p:sp>
          <p:nvSpPr>
            <p:cNvPr id="9" name="Полилиния 8"/>
            <p:cNvSpPr/>
            <p:nvPr/>
          </p:nvSpPr>
          <p:spPr>
            <a:xfrm>
              <a:off x="1348283" y="1250760"/>
              <a:ext cx="769457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348283" y="2251982"/>
              <a:ext cx="7694574" cy="1021990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807547" y="1801210"/>
            <a:ext cx="7075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создание условий для обеспечения пожарной безопасности: в 2025-2027 годах 3 057,74 тыс. рублей ежегодно.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09384" y="2732563"/>
            <a:ext cx="71588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мероприятия по проведению работ, направленных на предупреждение и ликвидацию стихийных бедствий:  4 437,3 тыс. рублей ежегодно.</a:t>
            </a:r>
          </a:p>
        </p:txBody>
      </p:sp>
      <p:sp>
        <p:nvSpPr>
          <p:cNvPr id="15" name="Полилиния 14"/>
          <p:cNvSpPr/>
          <p:nvPr/>
        </p:nvSpPr>
        <p:spPr>
          <a:xfrm flipH="1">
            <a:off x="886889" y="5250985"/>
            <a:ext cx="7646675" cy="639452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1056187" y="5300587"/>
            <a:ext cx="70316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содержание МКУ «Управление по делам гражданской обороны и чрезвычайным ситуациям»: в 2025 году – в сумме 42 381,76 тыс. руб., в 2026 - 2027 году  - 33 408,6 тыс. руб. ежегодно.</a:t>
            </a:r>
          </a:p>
          <a:p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 flipH="1">
            <a:off x="8289836" y="5768572"/>
            <a:ext cx="826051" cy="767093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Овал 17"/>
          <p:cNvSpPr/>
          <p:nvPr/>
        </p:nvSpPr>
        <p:spPr>
          <a:xfrm flipH="1">
            <a:off x="8256322" y="4516312"/>
            <a:ext cx="826051" cy="771863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000" b="-14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9" name="Picture 2" descr="Основные вопросы пожарной безопасност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97" y="1575315"/>
            <a:ext cx="847153" cy="847153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05" y="2592603"/>
            <a:ext cx="848990" cy="773318"/>
          </a:xfrm>
          <a:prstGeom prst="ellipse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Полилиния 20"/>
          <p:cNvSpPr/>
          <p:nvPr/>
        </p:nvSpPr>
        <p:spPr>
          <a:xfrm flipH="1">
            <a:off x="854273" y="4100748"/>
            <a:ext cx="7646675" cy="610299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960393" y="4144631"/>
            <a:ext cx="66509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мероприятия по проведению дезинсекции и дератизации: 2 993,8 тыс. рублей ежегодно за счет средств бюджета автономного округа.</a:t>
            </a:r>
          </a:p>
        </p:txBody>
      </p:sp>
    </p:spTree>
    <p:extLst>
      <p:ext uri="{BB962C8B-B14F-4D97-AF65-F5344CB8AC3E}">
        <p14:creationId xmlns:p14="http://schemas.microsoft.com/office/powerpoint/2010/main" val="2950808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55776" y="128549"/>
            <a:ext cx="417646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«Безопасность жизнедеятельности в Нижневартовском районе»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926648"/>
              </p:ext>
            </p:extLst>
          </p:nvPr>
        </p:nvGraphicFramePr>
        <p:xfrm>
          <a:off x="971597" y="1268760"/>
          <a:ext cx="8172403" cy="1419749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752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35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8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2026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202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7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8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117">
                <a:tc>
                  <a:txBody>
                    <a:bodyPr/>
                    <a:lstStyle/>
                    <a:p>
                      <a:pPr marL="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обеспеченности населенных пунктов района доступной пожарной помощью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63">
                <a:tc>
                  <a:txBody>
                    <a:bodyPr/>
                    <a:lstStyle/>
                    <a:p>
                      <a:pPr marL="0" indent="-17145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обеспеченности населенных пунктов системой оповещения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74" name="Picture 2" descr="ÐÐ°ÑÑÐ¸Ð½ÐºÐ¸ Ð¿Ð¾ Ð·Ð°Ð¿ÑÐ¾ÑÑ Ð±ÐµÐ·Ð¾Ð¿Ð°ÑÐ½Ð¾ÑÑÑ Ð¶Ð¸Ð·Ð½ÐµÐ´ÐµÑÑÐµÐ»ÑÐ½Ð¾ÑÑÐ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"/>
          <a:stretch/>
        </p:blipFill>
        <p:spPr bwMode="auto">
          <a:xfrm>
            <a:off x="4139952" y="3501008"/>
            <a:ext cx="1639054" cy="164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Ð°ÑÑÐ¸Ð½ÐºÐ¸ Ð¿Ð¾ Ð·Ð°Ð¿ÑÐ¾ÑÑ Ð¿Ð¾Ð¶Ð°ÑÐ½ÑÐ¹ Ð¸Ð½Ð²ÐµÐ½ÑÐ°ÑÑ Ð¾Ð¿Ð¾Ð²ÐµÑÐµÐ½Ð¸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510" y="4692479"/>
            <a:ext cx="2016126" cy="134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ÐÐ°ÑÑÐ¸Ð½ÐºÐ¸ Ð¿Ð¾ Ð·Ð°Ð¿ÑÐ¾ÑÑ ÑÐ¸ÑÑÐµÐ¼Ñ Ð¾Ð¿Ð¾Ð²ÐµÑÐµÐ½Ð¸Ñ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854" y="2924944"/>
            <a:ext cx="2195736" cy="90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9015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9732" y="128549"/>
            <a:ext cx="496855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«Обеспечение экологической безопасности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158838" y="1750202"/>
            <a:ext cx="7849867" cy="2821202"/>
            <a:chOff x="1224745" y="559762"/>
            <a:chExt cx="7849867" cy="2355922"/>
          </a:xfrm>
          <a:solidFill>
            <a:schemeClr val="bg2">
              <a:lumMod val="75000"/>
            </a:schemeClr>
          </a:solidFill>
        </p:grpSpPr>
        <p:sp>
          <p:nvSpPr>
            <p:cNvPr id="8" name="Полилиния 7"/>
            <p:cNvSpPr/>
            <p:nvPr/>
          </p:nvSpPr>
          <p:spPr>
            <a:xfrm>
              <a:off x="1348282" y="559762"/>
              <a:ext cx="7702661" cy="1057914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экологическое просвещение населения района в 2025 - 2027 годах - </a:t>
              </a:r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97,6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тыс. рублей ежегодно за счет средств бюджета района.</a:t>
              </a: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224745" y="1908969"/>
              <a:ext cx="7849867" cy="1006715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обеспечение регулирования деятельности по обращению с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твердыми коммунальными отходами в 2025 году – 120,0 тыс. рублей, в 2026 - 2027 годах – 123,0 тыс. рублей ежегодно </a:t>
              </a:r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 счет средств бюджета округа.</a:t>
              </a:r>
            </a:p>
          </p:txBody>
        </p:sp>
      </p:grpSp>
      <p:sp>
        <p:nvSpPr>
          <p:cNvPr id="12" name="Полилиния 11"/>
          <p:cNvSpPr/>
          <p:nvPr/>
        </p:nvSpPr>
        <p:spPr>
          <a:xfrm>
            <a:off x="1139045" y="5005022"/>
            <a:ext cx="7891247" cy="1242909"/>
          </a:xfrm>
          <a:custGeom>
            <a:avLst/>
            <a:gdLst>
              <a:gd name="connsiteX0" fmla="*/ 0 w 7820557"/>
              <a:gd name="connsiteY0" fmla="*/ 0 h 1021988"/>
              <a:gd name="connsiteX1" fmla="*/ 7309563 w 7820557"/>
              <a:gd name="connsiteY1" fmla="*/ 0 h 1021988"/>
              <a:gd name="connsiteX2" fmla="*/ 7820557 w 7820557"/>
              <a:gd name="connsiteY2" fmla="*/ 510994 h 1021988"/>
              <a:gd name="connsiteX3" fmla="*/ 7309563 w 7820557"/>
              <a:gd name="connsiteY3" fmla="*/ 1021988 h 1021988"/>
              <a:gd name="connsiteX4" fmla="*/ 0 w 7820557"/>
              <a:gd name="connsiteY4" fmla="*/ 1021988 h 1021988"/>
              <a:gd name="connsiteX5" fmla="*/ 0 w 7820557"/>
              <a:gd name="connsiteY5" fmla="*/ 0 h 102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0557" h="1021988">
                <a:moveTo>
                  <a:pt x="7820557" y="1021987"/>
                </a:moveTo>
                <a:lnTo>
                  <a:pt x="510994" y="1021987"/>
                </a:lnTo>
                <a:lnTo>
                  <a:pt x="0" y="510994"/>
                </a:lnTo>
                <a:lnTo>
                  <a:pt x="510994" y="1"/>
                </a:lnTo>
                <a:lnTo>
                  <a:pt x="7820557" y="1"/>
                </a:lnTo>
                <a:lnTo>
                  <a:pt x="7820557" y="102198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445" tIns="45721" rIns="85344" bIns="45720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негативного воздействия на окружающую среду в 2025-2027 годах – 97 446,0 тыс. рублей ежегодно за счет средств бюджета района.</a:t>
            </a:r>
            <a:endPara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101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806639"/>
              </p:ext>
            </p:extLst>
          </p:nvPr>
        </p:nvGraphicFramePr>
        <p:xfrm>
          <a:off x="971600" y="1196751"/>
          <a:ext cx="8172400" cy="2266355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3538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50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75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38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измерения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показатель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89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населения, вовлеченного в экологические  мероприятия, от общего числа жителей района, %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Общая площадь восстановленных, в том числе </a:t>
                      </a:r>
                      <a:r>
                        <a:rPr lang="ru-RU" sz="12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рекультивированных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земель, подверженных негативному воздействию накопленного вреда окружающей среде, га. 2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0,47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0,47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0,47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0,47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59732" y="128549"/>
            <a:ext cx="496855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«Обеспечение экологической безопасности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889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7664" y="327138"/>
            <a:ext cx="619268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«Информационное общество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141867" y="1425126"/>
            <a:ext cx="7783128" cy="1875983"/>
            <a:chOff x="1100643" y="1377149"/>
            <a:chExt cx="7660539" cy="2183784"/>
          </a:xfrm>
          <a:solidFill>
            <a:schemeClr val="bg2">
              <a:lumMod val="75000"/>
            </a:schemeClr>
          </a:solidFill>
        </p:grpSpPr>
        <p:sp>
          <p:nvSpPr>
            <p:cNvPr id="8" name="Полилиния 7"/>
            <p:cNvSpPr/>
            <p:nvPr/>
          </p:nvSpPr>
          <p:spPr>
            <a:xfrm>
              <a:off x="1111796" y="1377149"/>
              <a:ext cx="7597984" cy="881250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algn="just"/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мероприятие «Обеспечение доступности населению современных информационных технологий»</a:t>
              </a:r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района в 2025 - 2027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годах – 837,0 тыс. рублей ежегодно за счет средств бюджета района.</a:t>
              </a: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100643" y="2619870"/>
              <a:ext cx="7660539" cy="941063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algn="just"/>
              <a:r>
                <a:rPr lang="ru-RU" sz="13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</a:t>
              </a:r>
              <a:r>
                <a:rPr lang="ru-RU" sz="1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мероприятие «Развитие и сопровождение инфраструктуры электронного правительства и информационных систем, развитие технической  и технологической основы становления информационного общества» </a:t>
              </a:r>
              <a:r>
                <a:rPr lang="ru-RU" sz="13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2025</a:t>
              </a:r>
              <a:r>
                <a:rPr lang="ru-RU" sz="1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3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- 2027 годах в сумме 10 980,5 тыс. рублей ежегодно за счет средств бюджета района.</a:t>
              </a:r>
            </a:p>
          </p:txBody>
        </p:sp>
      </p:grpSp>
      <p:sp>
        <p:nvSpPr>
          <p:cNvPr id="15" name="Полилиния 9">
            <a:extLst>
              <a:ext uri="{FF2B5EF4-FFF2-40B4-BE49-F238E27FC236}">
                <a16:creationId xmlns:a16="http://schemas.microsoft.com/office/drawing/2014/main" id="{B0C87DF7-4861-4BE2-87BD-669C0B2206E1}"/>
              </a:ext>
            </a:extLst>
          </p:cNvPr>
          <p:cNvSpPr/>
          <p:nvPr/>
        </p:nvSpPr>
        <p:spPr>
          <a:xfrm>
            <a:off x="1109545" y="3890134"/>
            <a:ext cx="7783128" cy="808422"/>
          </a:xfrm>
          <a:custGeom>
            <a:avLst/>
            <a:gdLst>
              <a:gd name="connsiteX0" fmla="*/ 0 w 7820557"/>
              <a:gd name="connsiteY0" fmla="*/ 0 h 1021988"/>
              <a:gd name="connsiteX1" fmla="*/ 7309563 w 7820557"/>
              <a:gd name="connsiteY1" fmla="*/ 0 h 1021988"/>
              <a:gd name="connsiteX2" fmla="*/ 7820557 w 7820557"/>
              <a:gd name="connsiteY2" fmla="*/ 510994 h 1021988"/>
              <a:gd name="connsiteX3" fmla="*/ 7309563 w 7820557"/>
              <a:gd name="connsiteY3" fmla="*/ 1021988 h 1021988"/>
              <a:gd name="connsiteX4" fmla="*/ 0 w 7820557"/>
              <a:gd name="connsiteY4" fmla="*/ 1021988 h 1021988"/>
              <a:gd name="connsiteX5" fmla="*/ 0 w 7820557"/>
              <a:gd name="connsiteY5" fmla="*/ 0 h 102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0557" h="1021988">
                <a:moveTo>
                  <a:pt x="7820557" y="1021987"/>
                </a:moveTo>
                <a:lnTo>
                  <a:pt x="510994" y="1021987"/>
                </a:lnTo>
                <a:lnTo>
                  <a:pt x="0" y="510994"/>
                </a:lnTo>
                <a:lnTo>
                  <a:pt x="510994" y="1"/>
                </a:lnTo>
                <a:lnTo>
                  <a:pt x="7820557" y="1"/>
                </a:lnTo>
                <a:lnTo>
                  <a:pt x="7820557" y="102198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445" tIns="45721" rIns="85344" bIns="45720" numCol="1" spcCol="1270" anchor="ctr" anchorCtr="0">
            <a:noAutofit/>
          </a:bodyPr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обеспечение функционирования МКУ «Редакция районной газеты «Новости Приобья»: в 2025 году в сумме 32 284,2 тыс. рублей, в 2026 году в сумме 26 971,5 тыс. рублей, в 2027 году в сумме 26 971,5 тыс. рублей за счет средств местного бюджета.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Полилиния 9">
            <a:extLst>
              <a:ext uri="{FF2B5EF4-FFF2-40B4-BE49-F238E27FC236}">
                <a16:creationId xmlns:a16="http://schemas.microsoft.com/office/drawing/2014/main" id="{8859890F-407F-4DBF-8D35-2496C66191C8}"/>
              </a:ext>
            </a:extLst>
          </p:cNvPr>
          <p:cNvSpPr/>
          <p:nvPr/>
        </p:nvSpPr>
        <p:spPr>
          <a:xfrm>
            <a:off x="1132223" y="5159856"/>
            <a:ext cx="7783128" cy="808422"/>
          </a:xfrm>
          <a:custGeom>
            <a:avLst/>
            <a:gdLst>
              <a:gd name="connsiteX0" fmla="*/ 0 w 7820557"/>
              <a:gd name="connsiteY0" fmla="*/ 0 h 1021988"/>
              <a:gd name="connsiteX1" fmla="*/ 7309563 w 7820557"/>
              <a:gd name="connsiteY1" fmla="*/ 0 h 1021988"/>
              <a:gd name="connsiteX2" fmla="*/ 7820557 w 7820557"/>
              <a:gd name="connsiteY2" fmla="*/ 510994 h 1021988"/>
              <a:gd name="connsiteX3" fmla="*/ 7309563 w 7820557"/>
              <a:gd name="connsiteY3" fmla="*/ 1021988 h 1021988"/>
              <a:gd name="connsiteX4" fmla="*/ 0 w 7820557"/>
              <a:gd name="connsiteY4" fmla="*/ 1021988 h 1021988"/>
              <a:gd name="connsiteX5" fmla="*/ 0 w 7820557"/>
              <a:gd name="connsiteY5" fmla="*/ 0 h 102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0557" h="1021988">
                <a:moveTo>
                  <a:pt x="7820557" y="1021987"/>
                </a:moveTo>
                <a:lnTo>
                  <a:pt x="510994" y="1021987"/>
                </a:lnTo>
                <a:lnTo>
                  <a:pt x="0" y="510994"/>
                </a:lnTo>
                <a:lnTo>
                  <a:pt x="510994" y="1"/>
                </a:lnTo>
                <a:lnTo>
                  <a:pt x="7820557" y="1"/>
                </a:lnTo>
                <a:lnTo>
                  <a:pt x="7820557" y="102198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445" tIns="45721" rIns="85344" bIns="45720" numCol="1" spcCol="1270" anchor="ctr" anchorCtr="0">
            <a:noAutofit/>
          </a:bodyPr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обеспечение функционирования МБУ «Телевидение Нижневартовского района»: в 2025 году в сумме 40 030,9 тыс. рублей, в 2026 году в сумме 33 351,3 тыс. рублей, в 2027 году в сумме 33 351,3 тыс. рублей за счет средств местного бюджета.</a:t>
            </a:r>
          </a:p>
        </p:txBody>
      </p:sp>
    </p:spTree>
    <p:extLst>
      <p:ext uri="{BB962C8B-B14F-4D97-AF65-F5344CB8AC3E}">
        <p14:creationId xmlns:p14="http://schemas.microsoft.com/office/powerpoint/2010/main" val="21112509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7664" y="327138"/>
            <a:ext cx="619268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«Информационное общество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033740"/>
              </p:ext>
            </p:extLst>
          </p:nvPr>
        </p:nvGraphicFramePr>
        <p:xfrm>
          <a:off x="952252" y="1233436"/>
          <a:ext cx="8167455" cy="2054470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3979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2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93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измерения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показатель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026"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доли массовых социально значимых государственных и муниципальных услуг в электронном виде, предоставляемых с использованием Единого портала государственных услуг, от общего количества таких услуг, предоставляемых в электронном виде,%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Уровень удовлетворенности населения качеством выполняемых работ по обеспечению жителей района информационным обслуживанием</a:t>
                      </a: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27" marR="1642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9467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ÐÐ°ÑÑÐ¸Ð½ÐºÐ¸ Ð¿Ð¾ Ð·Ð°Ð¿ÑÐ¾ÑÑ Ð´Ð¾ÑÐ¾Ð¶Ð½Ð¾ ÑÑÐ°Ð½ÑÐ¿Ð¾ÑÑÐ½Ð°Ñ Ð´ÐµÑÑÐµÐ»ÑÐ½Ð¾ÑÑÑ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18622"/>
            <a:ext cx="8172400" cy="536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транспортной системы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40707" y="2420889"/>
            <a:ext cx="8976262" cy="2896724"/>
            <a:chOff x="111879" y="1445284"/>
            <a:chExt cx="8976262" cy="2915992"/>
          </a:xfrm>
        </p:grpSpPr>
        <p:sp>
          <p:nvSpPr>
            <p:cNvPr id="8" name="Полилиния 7"/>
            <p:cNvSpPr/>
            <p:nvPr/>
          </p:nvSpPr>
          <p:spPr>
            <a:xfrm>
              <a:off x="1291048" y="1445284"/>
              <a:ext cx="7772071" cy="1227771"/>
            </a:xfrm>
            <a:custGeom>
              <a:avLst/>
              <a:gdLst>
                <a:gd name="connsiteX0" fmla="*/ 0 w 7268092"/>
                <a:gd name="connsiteY0" fmla="*/ 0 h 1053165"/>
                <a:gd name="connsiteX1" fmla="*/ 6741510 w 7268092"/>
                <a:gd name="connsiteY1" fmla="*/ 0 h 1053165"/>
                <a:gd name="connsiteX2" fmla="*/ 7268092 w 7268092"/>
                <a:gd name="connsiteY2" fmla="*/ 526583 h 1053165"/>
                <a:gd name="connsiteX3" fmla="*/ 6741510 w 7268092"/>
                <a:gd name="connsiteY3" fmla="*/ 1053165 h 1053165"/>
                <a:gd name="connsiteX4" fmla="*/ 0 w 7268092"/>
                <a:gd name="connsiteY4" fmla="*/ 1053165 h 1053165"/>
                <a:gd name="connsiteX5" fmla="*/ 0 w 7268092"/>
                <a:gd name="connsiteY5" fmla="*/ 0 h 105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68092" h="1053165">
                  <a:moveTo>
                    <a:pt x="7268092" y="1053164"/>
                  </a:moveTo>
                  <a:lnTo>
                    <a:pt x="526582" y="1053164"/>
                  </a:lnTo>
                  <a:lnTo>
                    <a:pt x="0" y="526582"/>
                  </a:lnTo>
                  <a:lnTo>
                    <a:pt x="526582" y="1"/>
                  </a:lnTo>
                  <a:lnTo>
                    <a:pt x="7268092" y="1"/>
                  </a:lnTo>
                  <a:lnTo>
                    <a:pt x="7268092" y="105316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2009" tIns="45721" rIns="85344" bIns="45721" numCol="1" spcCol="1270" anchor="ctr" anchorCtr="0">
              <a:noAutofit/>
            </a:bodyPr>
            <a:lstStyle/>
            <a:p>
              <a:r>
                <a:rPr lang="ru-RU" sz="1150" dirty="0">
                  <a:solidFill>
                    <a:schemeClr val="tx1"/>
                  </a:solidFill>
                </a:rPr>
                <a:t>Ремонт и содержание автомобильных в 2025 году в размере 108 995,6 тыс. рублей (в том числе за счет средств бюджета автономного округа – 83 390,6 тыс. рублей, за счет средств бюджета района – 25 605,0 тыс. рублей);</a:t>
              </a:r>
            </a:p>
            <a:p>
              <a:r>
                <a:rPr lang="ru-RU" sz="1150" dirty="0">
                  <a:solidFill>
                    <a:schemeClr val="tx1"/>
                  </a:solidFill>
                </a:rPr>
                <a:t>в 2026 году в размере 107 734,2 тыс. рублей (в том числе за счет средств бюджета автономного округа – 81 899,3 тыс. рублей, за счет средств бюджета района – 25 834,9 тыс. рублей); </a:t>
              </a:r>
            </a:p>
            <a:p>
              <a:r>
                <a:rPr lang="ru-RU" sz="1150" dirty="0">
                  <a:solidFill>
                    <a:schemeClr val="tx1"/>
                  </a:solidFill>
                </a:rPr>
                <a:t>в 2027 году в размере 108 057,8 тыс. рублей (в том числе за счет средств бюджета автономного округа – 81 000,0 тыс. рублей, за счет средств бюджета района – 27 057,8 тыс. рублей). </a:t>
              </a:r>
            </a:p>
          </p:txBody>
        </p:sp>
        <p:sp>
          <p:nvSpPr>
            <p:cNvPr id="9" name="Овал 8"/>
            <p:cNvSpPr/>
            <p:nvPr/>
          </p:nvSpPr>
          <p:spPr>
            <a:xfrm>
              <a:off x="111879" y="1584945"/>
              <a:ext cx="1152128" cy="1088110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000" r="-4000"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z="300000"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316070" y="3461767"/>
              <a:ext cx="7772071" cy="800234"/>
            </a:xfrm>
            <a:custGeom>
              <a:avLst/>
              <a:gdLst>
                <a:gd name="connsiteX0" fmla="*/ 0 w 7423212"/>
                <a:gd name="connsiteY0" fmla="*/ 0 h 1463848"/>
                <a:gd name="connsiteX1" fmla="*/ 6691288 w 7423212"/>
                <a:gd name="connsiteY1" fmla="*/ 0 h 1463848"/>
                <a:gd name="connsiteX2" fmla="*/ 7423212 w 7423212"/>
                <a:gd name="connsiteY2" fmla="*/ 731924 h 1463848"/>
                <a:gd name="connsiteX3" fmla="*/ 6691288 w 7423212"/>
                <a:gd name="connsiteY3" fmla="*/ 1463848 h 1463848"/>
                <a:gd name="connsiteX4" fmla="*/ 0 w 7423212"/>
                <a:gd name="connsiteY4" fmla="*/ 1463848 h 1463848"/>
                <a:gd name="connsiteX5" fmla="*/ 0 w 7423212"/>
                <a:gd name="connsiteY5" fmla="*/ 0 h 146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3212" h="1463848">
                  <a:moveTo>
                    <a:pt x="7423212" y="1463847"/>
                  </a:moveTo>
                  <a:lnTo>
                    <a:pt x="731924" y="1463847"/>
                  </a:lnTo>
                  <a:lnTo>
                    <a:pt x="0" y="731924"/>
                  </a:lnTo>
                  <a:lnTo>
                    <a:pt x="731924" y="1"/>
                  </a:lnTo>
                  <a:lnTo>
                    <a:pt x="7423212" y="1"/>
                  </a:lnTo>
                  <a:lnTo>
                    <a:pt x="7423212" y="146384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4680" tIns="45721" rIns="85344" bIns="45720" numCol="1" spcCol="1270" anchor="ctr" anchorCtr="0">
              <a:noAutofit/>
            </a:bodyPr>
            <a:lstStyle/>
            <a:p>
              <a:r>
                <a:rPr lang="ru-RU" sz="1150" kern="1200" dirty="0">
                  <a:solidFill>
                    <a:schemeClr val="tx1"/>
                  </a:solidFill>
                </a:rPr>
                <a:t>Транспортные услуги </a:t>
              </a:r>
              <a:r>
                <a:rPr lang="ru-RU" sz="1150" dirty="0">
                  <a:solidFill>
                    <a:schemeClr val="tx1"/>
                  </a:solidFill>
                </a:rPr>
                <a:t>населению водным транспортом между поселениями в границах района в 2025 году  - 41 183,7 тыс. рублей, в 2026 году – 43 090,7 тыс. рублей, в 2027 году – 43 090,7 тыс. рублей за счет средств бюджета района. 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111879" y="3281156"/>
              <a:ext cx="1152128" cy="1080120"/>
            </a:xfrm>
            <a:prstGeom prst="ellipse">
              <a:avLst/>
            </a:prstGeom>
            <a:blipFill>
              <a:blip r:embed="rId5" cstate="print"/>
              <a:srcRect/>
              <a:stretch>
                <a:fillRect t="-5000" b="-5000"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z="300000"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4" name="TextBox 13"/>
          <p:cNvSpPr txBox="1"/>
          <p:nvPr/>
        </p:nvSpPr>
        <p:spPr>
          <a:xfrm>
            <a:off x="4067944" y="57332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4185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40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транспортной системы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567777"/>
              </p:ext>
            </p:extLst>
          </p:nvPr>
        </p:nvGraphicFramePr>
        <p:xfrm>
          <a:off x="971600" y="1196755"/>
          <a:ext cx="8208912" cy="2516869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3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9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4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целевых показателей муниципальной программы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Базовое значение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2025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2026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2027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протяженности автомобильных дорог общего пользования местного значения муниципального образования Нижневартовский район, соответствующих нормативным требованиям к транспортно-эксплуатационным показателям на 31 декабря отчетного года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7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Прирост протяженности автомобильных дорог общего пользования местного значения на территории муниципального образования Нижневартовский район, соответствующих нормативным требованиям к транспортно-эксплуатационным показателям, в результате капитального ремонта и ремонта автомобильных дорог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км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4,854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3,03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1,28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Перевезено пассажиров водным транспортом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Чел.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7547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8300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парка автотранспорта для органов местного самоуправления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шт.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0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автопарка специализированной техники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шт.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6192" marR="261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8395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32987" y="6404413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гражданского общества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1043607" y="1696290"/>
            <a:ext cx="7823777" cy="868614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96524" y="1818257"/>
            <a:ext cx="72320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поддержку социально ориентированных некоммерческих организаций: за счет средств бюджета района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202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500,0 тыс. рублей ежегодно.</a:t>
            </a:r>
          </a:p>
        </p:txBody>
      </p:sp>
    </p:spTree>
    <p:extLst>
      <p:ext uri="{BB962C8B-B14F-4D97-AF65-F5344CB8AC3E}">
        <p14:creationId xmlns:p14="http://schemas.microsoft.com/office/powerpoint/2010/main" val="40770321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7624" y="327138"/>
            <a:ext cx="69127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«Развитие гражданского общества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580841"/>
              </p:ext>
            </p:extLst>
          </p:nvPr>
        </p:nvGraphicFramePr>
        <p:xfrm>
          <a:off x="975014" y="1167547"/>
          <a:ext cx="8100392" cy="2139559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3957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5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1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целевых показателей муниципальной программы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измерения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показатель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269"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социально ориентированных некоммерческих организаций, осуществляющих свою деятельность на территории района, ед.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1032"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социально ориентированных некоммерческих организаций, осуществляющих свою деятельность на территории района, получивших финансовую поддержку, единиц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57052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3668" y="64063"/>
            <a:ext cx="612068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«Профилактика терроризма и экстремизма, укрепление межнационального и межконфессионального согласия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959546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1728824" y="4282964"/>
            <a:ext cx="7128792" cy="1112271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</a:rPr>
              <a:t>Расходы направлены на разработку и распространение в образовательных учреждениях района методических и практических рекомендаций, информационных материалов, направленных на воспитание культуры толерантности, взаимоуважения и взаимопонимания, противодействие терроризму, организацию работы по созданию и прокату видеороликов социальной рекламы, выпуск тематических рубрик и информационных материалов, посвященных истории, культуре и традициям народов России.</a:t>
            </a:r>
            <a:endParaRPr lang="ru-RU" sz="1200" kern="1200" dirty="0">
              <a:solidFill>
                <a:schemeClr val="tx1"/>
              </a:solidFill>
            </a:endParaRPr>
          </a:p>
        </p:txBody>
      </p:sp>
      <p:pic>
        <p:nvPicPr>
          <p:cNvPr id="9" name="Picture 2" descr="Похожее изображение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30" y="1937509"/>
            <a:ext cx="1228278" cy="985346"/>
          </a:xfrm>
          <a:prstGeom prst="ellipse">
            <a:avLst/>
          </a:prstGeom>
          <a:ln w="3175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лилиния 9"/>
          <p:cNvSpPr/>
          <p:nvPr/>
        </p:nvSpPr>
        <p:spPr>
          <a:xfrm>
            <a:off x="1835696" y="1989623"/>
            <a:ext cx="7093928" cy="731970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</a:rPr>
              <a:t>Запланировано на 2025 год в сумме 488,7 тыс. рублей, (в том числе за счет средств бюджета округа 146,6 тыс. рублей, 342,1 тыс. рублей за счет средств бюджета района);  на 2026 -2027 годы – по 215,0 тыс. рублей ежегодно за счет средств бюджета района.</a:t>
            </a:r>
          </a:p>
        </p:txBody>
      </p:sp>
      <p:sp>
        <p:nvSpPr>
          <p:cNvPr id="3" name="Овал 2"/>
          <p:cNvSpPr/>
          <p:nvPr/>
        </p:nvSpPr>
        <p:spPr>
          <a:xfrm>
            <a:off x="496279" y="4293096"/>
            <a:ext cx="1087389" cy="1106281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2551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1052736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3668" y="64063"/>
            <a:ext cx="6120680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«Профилактика терроризма и экстремизма, укрепление межнационального и межконфессионального согласия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230855"/>
              </p:ext>
            </p:extLst>
          </p:nvPr>
        </p:nvGraphicFramePr>
        <p:xfrm>
          <a:off x="989778" y="1453030"/>
          <a:ext cx="8154222" cy="1568297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166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95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5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202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effectLst/>
                        </a:rPr>
                        <a:t> г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од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2027 год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646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участников мероприятий, направленных на укрепление общероссийского гражданского единства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чел.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13000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13300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13350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13400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409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граждан, положительно оценивающих состояние межнациональных отношений  в районе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98,0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98,2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98,3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98,4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180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участников мероприятий, направленных на этнокультурное развитие народов России, проживающих в муниципальном образовании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человек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10000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10100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10200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10300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246" name="Picture 6" descr="ÐÐ°ÑÑÐ¸Ð½ÐºÐ¸ Ð¿Ð¾ Ð·Ð°Ð¿ÑÐ¾ÑÑ Ð¿ÑÐ¾ÑÐ¸Ð»Ð°ÐºÑÐ¸ÐºÐ° ÑÐºÑÑÑÐµÐ¼Ð¸Ð·Ð¼Ð° Ð¸ ÑÐµÑÑÐ¾ÑÐ¸Ð·Ð¼Ð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42" y="3933056"/>
            <a:ext cx="2503582" cy="188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4304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75756" y="116148"/>
            <a:ext cx="453650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«Управление муниципальным имуществом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25" y="3256376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262511" y="1322676"/>
            <a:ext cx="7753909" cy="1930385"/>
            <a:chOff x="1354897" y="1263943"/>
            <a:chExt cx="7829602" cy="2215880"/>
          </a:xfrm>
        </p:grpSpPr>
        <p:sp>
          <p:nvSpPr>
            <p:cNvPr id="9" name="Полилиния 8"/>
            <p:cNvSpPr/>
            <p:nvPr/>
          </p:nvSpPr>
          <p:spPr>
            <a:xfrm>
              <a:off x="1489925" y="1263943"/>
              <a:ext cx="7694574" cy="692455"/>
            </a:xfrm>
            <a:custGeom>
              <a:avLst/>
              <a:gdLst>
                <a:gd name="connsiteX0" fmla="*/ 0 w 7756393"/>
                <a:gd name="connsiteY0" fmla="*/ 0 h 692453"/>
                <a:gd name="connsiteX1" fmla="*/ 7410167 w 7756393"/>
                <a:gd name="connsiteY1" fmla="*/ 0 h 692453"/>
                <a:gd name="connsiteX2" fmla="*/ 7756393 w 7756393"/>
                <a:gd name="connsiteY2" fmla="*/ 346227 h 692453"/>
                <a:gd name="connsiteX3" fmla="*/ 7410167 w 7756393"/>
                <a:gd name="connsiteY3" fmla="*/ 692453 h 692453"/>
                <a:gd name="connsiteX4" fmla="*/ 0 w 7756393"/>
                <a:gd name="connsiteY4" fmla="*/ 692453 h 692453"/>
                <a:gd name="connsiteX5" fmla="*/ 0 w 7756393"/>
                <a:gd name="connsiteY5" fmla="*/ 0 h 69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6393" h="692453">
                  <a:moveTo>
                    <a:pt x="7756393" y="692452"/>
                  </a:moveTo>
                  <a:lnTo>
                    <a:pt x="346226" y="692452"/>
                  </a:lnTo>
                  <a:lnTo>
                    <a:pt x="0" y="346226"/>
                  </a:lnTo>
                  <a:lnTo>
                    <a:pt x="346226" y="1"/>
                  </a:lnTo>
                  <a:lnTo>
                    <a:pt x="7756393" y="1"/>
                  </a:lnTo>
                  <a:lnTo>
                    <a:pt x="7756393" y="692452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6061" tIns="45721" rIns="85344" bIns="45721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354897" y="2299778"/>
              <a:ext cx="7694574" cy="1180045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lvl="0" algn="just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81944" y="1333870"/>
            <a:ext cx="7110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обеспечение страховой защиты имущества района: в 2025-2027 годах по 3 000,0 тыс. рублей ежегодно за счет средств бюджета района.</a:t>
            </a:r>
          </a:p>
          <a:p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81944" y="2276622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развитие земельных и имущественных отношений на территории района: в 2025  году – 6 594,2 тыс. рублей за счет средств бюджет района; в 2026 году  – 9019,1 тыс. рублей ( в том числе за счет средств бюджета округа 2 061,2 </a:t>
            </a:r>
            <a:r>
              <a:rPr lang="ru-RU" sz="1200" dirty="0" err="1"/>
              <a:t>тыс.рублей</a:t>
            </a:r>
            <a:r>
              <a:rPr lang="ru-RU" sz="1200" dirty="0"/>
              <a:t>, за счет средств бюджета района  4 533,0 </a:t>
            </a:r>
            <a:r>
              <a:rPr lang="ru-RU" sz="1200" dirty="0" err="1"/>
              <a:t>тыс.рублей</a:t>
            </a:r>
            <a:r>
              <a:rPr lang="ru-RU" sz="1200" dirty="0"/>
              <a:t>); в 2027 году  - 6 957,9 тыс. рублей за счет средств бюджета района.</a:t>
            </a:r>
          </a:p>
        </p:txBody>
      </p:sp>
      <p:sp>
        <p:nvSpPr>
          <p:cNvPr id="15" name="Овал 14"/>
          <p:cNvSpPr/>
          <p:nvPr/>
        </p:nvSpPr>
        <p:spPr>
          <a:xfrm>
            <a:off x="338754" y="5445225"/>
            <a:ext cx="958222" cy="86749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 z="300000">
            <a:bevelT w="139700" h="1397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3218243"/>
              <a:satOff val="-16530"/>
              <a:lumOff val="-573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Овал 15"/>
          <p:cNvSpPr/>
          <p:nvPr/>
        </p:nvSpPr>
        <p:spPr>
          <a:xfrm>
            <a:off x="323528" y="1172059"/>
            <a:ext cx="885465" cy="832455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000" r="-24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7" name="Picture 2" descr="Картинки по запросу участок земли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73" y="2080521"/>
            <a:ext cx="976510" cy="869894"/>
          </a:xfrm>
          <a:prstGeom prst="ellipse">
            <a:avLst/>
          </a:prstGeom>
          <a:ln w="3175" cap="rnd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олилиния 17"/>
          <p:cNvSpPr/>
          <p:nvPr/>
        </p:nvSpPr>
        <p:spPr>
          <a:xfrm>
            <a:off x="1354897" y="5585003"/>
            <a:ext cx="7694574" cy="610300"/>
          </a:xfrm>
          <a:custGeom>
            <a:avLst/>
            <a:gdLst>
              <a:gd name="connsiteX0" fmla="*/ 0 w 7694574"/>
              <a:gd name="connsiteY0" fmla="*/ 0 h 660886"/>
              <a:gd name="connsiteX1" fmla="*/ 7364131 w 7694574"/>
              <a:gd name="connsiteY1" fmla="*/ 0 h 660886"/>
              <a:gd name="connsiteX2" fmla="*/ 7694574 w 7694574"/>
              <a:gd name="connsiteY2" fmla="*/ 330443 h 660886"/>
              <a:gd name="connsiteX3" fmla="*/ 7364131 w 7694574"/>
              <a:gd name="connsiteY3" fmla="*/ 660886 h 660886"/>
              <a:gd name="connsiteX4" fmla="*/ 0 w 7694574"/>
              <a:gd name="connsiteY4" fmla="*/ 660886 h 660886"/>
              <a:gd name="connsiteX5" fmla="*/ 0 w 7694574"/>
              <a:gd name="connsiteY5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4574" h="660886">
                <a:moveTo>
                  <a:pt x="7694574" y="660885"/>
                </a:moveTo>
                <a:lnTo>
                  <a:pt x="330443" y="660885"/>
                </a:lnTo>
                <a:lnTo>
                  <a:pt x="0" y="330443"/>
                </a:lnTo>
                <a:lnTo>
                  <a:pt x="330443" y="1"/>
                </a:lnTo>
                <a:lnTo>
                  <a:pt x="7694574" y="1"/>
                </a:lnTo>
                <a:lnTo>
                  <a:pt x="7694574" y="66088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169" tIns="45721" rIns="85344" bIns="45720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81944" y="5647610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 содержание МКУ «Управление имущественными и земельными ресурсами»: в 2025 году – 48 562,7 тыс. рублей, в  2026-2027 году  – 37 913,1 тыс. рублей ежегодно.</a:t>
            </a:r>
          </a:p>
        </p:txBody>
      </p:sp>
    </p:spTree>
    <p:extLst>
      <p:ext uri="{BB962C8B-B14F-4D97-AF65-F5344CB8AC3E}">
        <p14:creationId xmlns:p14="http://schemas.microsoft.com/office/powerpoint/2010/main" val="42027868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5756" y="116148"/>
            <a:ext cx="4536504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«Управление муниципальным имуществом Нижневартовского района»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872160"/>
              </p:ext>
            </p:extLst>
          </p:nvPr>
        </p:nvGraphicFramePr>
        <p:xfrm>
          <a:off x="971596" y="1230731"/>
          <a:ext cx="8172404" cy="1190157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536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8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6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55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9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26год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2027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973">
                <a:tc>
                  <a:txBody>
                    <a:bodyPr/>
                    <a:lstStyle/>
                    <a:p>
                      <a:pPr marL="171450" indent="-1714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</a:t>
                      </a: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используемого недвижимого имущества в общем количестве недвижимого имущества, находящегося в муниципальной собственности (ежегодно на уровне 100%)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7972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i7.photo.2gis.com/images/branch/12/1688849892539617_55d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bright="35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30" y="1484784"/>
            <a:ext cx="8177569" cy="491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27784" y="68915"/>
            <a:ext cx="403244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муниципальной службы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61409" y="1354377"/>
            <a:ext cx="8831071" cy="1006985"/>
            <a:chOff x="51697" y="1785018"/>
            <a:chExt cx="8686814" cy="850296"/>
          </a:xfrm>
        </p:grpSpPr>
        <p:sp>
          <p:nvSpPr>
            <p:cNvPr id="11" name="Полилиния 10"/>
            <p:cNvSpPr/>
            <p:nvPr/>
          </p:nvSpPr>
          <p:spPr>
            <a:xfrm>
              <a:off x="1033655" y="1785018"/>
              <a:ext cx="7704856" cy="850296"/>
            </a:xfrm>
            <a:custGeom>
              <a:avLst/>
              <a:gdLst>
                <a:gd name="connsiteX0" fmla="*/ 0 w 7820557"/>
                <a:gd name="connsiteY0" fmla="*/ 0 h 1021988"/>
                <a:gd name="connsiteX1" fmla="*/ 7309563 w 7820557"/>
                <a:gd name="connsiteY1" fmla="*/ 0 h 1021988"/>
                <a:gd name="connsiteX2" fmla="*/ 7820557 w 7820557"/>
                <a:gd name="connsiteY2" fmla="*/ 510994 h 1021988"/>
                <a:gd name="connsiteX3" fmla="*/ 7309563 w 7820557"/>
                <a:gd name="connsiteY3" fmla="*/ 1021988 h 1021988"/>
                <a:gd name="connsiteX4" fmla="*/ 0 w 7820557"/>
                <a:gd name="connsiteY4" fmla="*/ 1021988 h 1021988"/>
                <a:gd name="connsiteX5" fmla="*/ 0 w 7820557"/>
                <a:gd name="connsiteY5" fmla="*/ 0 h 102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557" h="1021988">
                  <a:moveTo>
                    <a:pt x="7820557" y="1021987"/>
                  </a:moveTo>
                  <a:lnTo>
                    <a:pt x="510994" y="1021987"/>
                  </a:lnTo>
                  <a:lnTo>
                    <a:pt x="0" y="510994"/>
                  </a:lnTo>
                  <a:lnTo>
                    <a:pt x="510994" y="1"/>
                  </a:lnTo>
                  <a:lnTo>
                    <a:pt x="7820557" y="1"/>
                  </a:lnTo>
                  <a:lnTo>
                    <a:pt x="7820557" y="102198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2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8445" tIns="45721" rIns="85344" bIns="45720" numCol="1" spcCol="1270" anchor="ctr" anchorCtr="0">
              <a:noAutofit/>
            </a:bodyPr>
            <a:lstStyle/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dirty="0">
                  <a:solidFill>
                    <a:schemeClr val="tx1"/>
                  </a:solidFill>
                </a:rPr>
                <a:t>На реализацию плана повышения квалификации муниципальных служащих, проведения совещаний, конференций, семинаров, «круглых столов» для муниципальных служащих администрации района и лиц, включенных в резерв управленческих кадров муниципальных учреждений, предприятий Нижневартовского района: в 2025-2027 годах – 355,0 тыс. рублей за счет средств местного бюджета ежегодно.</a:t>
              </a:r>
            </a:p>
          </p:txBody>
        </p:sp>
        <p:sp>
          <p:nvSpPr>
            <p:cNvPr id="12" name="Овал 11"/>
            <p:cNvSpPr/>
            <p:nvPr/>
          </p:nvSpPr>
          <p:spPr>
            <a:xfrm>
              <a:off x="51697" y="1840549"/>
              <a:ext cx="890237" cy="739232"/>
            </a:xfrm>
            <a:prstGeom prst="ellipse">
              <a:avLst/>
            </a:prstGeom>
            <a:blipFill>
              <a:blip r:embed="rId5" cstate="print"/>
              <a:srcRect/>
              <a:stretch>
                <a:fillRect l="-7000" r="-7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z="300000"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-712532"/>
                <a:satOff val="-70"/>
                <a:lumOff val="2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03" y="2164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502222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143" y="2924944"/>
            <a:ext cx="6840760" cy="2498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556392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00308" y="108602"/>
            <a:ext cx="403244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«Развитие муниципальной службы в Нижневартовском районе»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454180"/>
              </p:ext>
            </p:extLst>
          </p:nvPr>
        </p:nvGraphicFramePr>
        <p:xfrm>
          <a:off x="966636" y="1173452"/>
          <a:ext cx="8172404" cy="1319444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896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3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04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Наименование целевых показателей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Единицы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Базовый показатель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2025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2026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2027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9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служащих, получивших дополнительное профессиональное образование, от общего числа муниципальных служащих, подлежащих направлению на обучение по программе дополнительного профессионального образования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47326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ÐÐ°ÑÑÐ¸Ð½ÐºÐ¸ Ð¿Ð¾ Ð·Ð°Ð¿ÑÐ¾ÑÑ Ð³Ð¾Ñ ÑÐ¸Ð½Ð°Ð½Ñ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8172400" cy="531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7" y="116148"/>
            <a:ext cx="7250286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«Управление в сфере муниципальных финансов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67944" y="774880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rgbClr val="FFFF00"/>
                </a:solidFill>
              </a:rPr>
              <a:t>РАСХОДЫ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466877" y="1508388"/>
            <a:ext cx="7529326" cy="4964488"/>
            <a:chOff x="1466877" y="1508388"/>
            <a:chExt cx="7529326" cy="4964488"/>
          </a:xfrm>
        </p:grpSpPr>
        <p:sp>
          <p:nvSpPr>
            <p:cNvPr id="8" name="Полилиния 7"/>
            <p:cNvSpPr/>
            <p:nvPr/>
          </p:nvSpPr>
          <p:spPr>
            <a:xfrm>
              <a:off x="1466877" y="1508388"/>
              <a:ext cx="7488805" cy="1200532"/>
            </a:xfrm>
            <a:custGeom>
              <a:avLst/>
              <a:gdLst>
                <a:gd name="connsiteX0" fmla="*/ 0 w 7488805"/>
                <a:gd name="connsiteY0" fmla="*/ 0 h 882730"/>
                <a:gd name="connsiteX1" fmla="*/ 7047440 w 7488805"/>
                <a:gd name="connsiteY1" fmla="*/ 0 h 882730"/>
                <a:gd name="connsiteX2" fmla="*/ 7488805 w 7488805"/>
                <a:gd name="connsiteY2" fmla="*/ 441365 h 882730"/>
                <a:gd name="connsiteX3" fmla="*/ 7047440 w 7488805"/>
                <a:gd name="connsiteY3" fmla="*/ 882730 h 882730"/>
                <a:gd name="connsiteX4" fmla="*/ 0 w 7488805"/>
                <a:gd name="connsiteY4" fmla="*/ 882730 h 882730"/>
                <a:gd name="connsiteX5" fmla="*/ 0 w 7488805"/>
                <a:gd name="connsiteY5" fmla="*/ 0 h 88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88805" h="882730">
                  <a:moveTo>
                    <a:pt x="7488805" y="882729"/>
                  </a:moveTo>
                  <a:lnTo>
                    <a:pt x="441365" y="882729"/>
                  </a:lnTo>
                  <a:lnTo>
                    <a:pt x="0" y="441365"/>
                  </a:lnTo>
                  <a:lnTo>
                    <a:pt x="441365" y="1"/>
                  </a:lnTo>
                  <a:lnTo>
                    <a:pt x="7488805" y="1"/>
                  </a:lnTo>
                  <a:lnTo>
                    <a:pt x="7488805" y="882729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8538" tIns="45721" rIns="85344" bIns="4572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>
                  <a:solidFill>
                    <a:srgbClr val="FFFF00"/>
                  </a:solidFill>
                </a:rPr>
                <a:t>Всего по муниципальной программе предусмотрено: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rgbClr val="FFFF00"/>
                  </a:solidFill>
                </a:rPr>
                <a:t> </a:t>
              </a:r>
              <a:r>
                <a:rPr lang="ru-RU" sz="1400" kern="1200" dirty="0">
                  <a:solidFill>
                    <a:srgbClr val="FFFF00"/>
                  </a:solidFill>
                </a:rPr>
                <a:t>на</a:t>
              </a:r>
              <a:r>
                <a:rPr lang="ru-RU" sz="1400" dirty="0">
                  <a:solidFill>
                    <a:srgbClr val="FFFF00"/>
                  </a:solidFill>
                </a:rPr>
                <a:t> 2025 год  – 821 841,2 тыс. рублей,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dirty="0">
                  <a:solidFill>
                    <a:srgbClr val="FFFF00"/>
                  </a:solidFill>
                </a:rPr>
                <a:t>на 2026 год – 813 380,3 тыс. рублей,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dirty="0">
                  <a:solidFill>
                    <a:srgbClr val="FFFF00"/>
                  </a:solidFill>
                </a:rPr>
                <a:t>на 2027 год – 902 465,1 тыс. рублей</a:t>
              </a:r>
              <a:endParaRPr lang="ru-RU" sz="1400" kern="1200" dirty="0">
                <a:solidFill>
                  <a:srgbClr val="FFFF00"/>
                </a:solidFill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1507398" y="5309491"/>
              <a:ext cx="7488805" cy="1163385"/>
            </a:xfrm>
            <a:custGeom>
              <a:avLst/>
              <a:gdLst>
                <a:gd name="connsiteX0" fmla="*/ 0 w 7554463"/>
                <a:gd name="connsiteY0" fmla="*/ 0 h 804554"/>
                <a:gd name="connsiteX1" fmla="*/ 7152186 w 7554463"/>
                <a:gd name="connsiteY1" fmla="*/ 0 h 804554"/>
                <a:gd name="connsiteX2" fmla="*/ 7554463 w 7554463"/>
                <a:gd name="connsiteY2" fmla="*/ 402277 h 804554"/>
                <a:gd name="connsiteX3" fmla="*/ 7152186 w 7554463"/>
                <a:gd name="connsiteY3" fmla="*/ 804554 h 804554"/>
                <a:gd name="connsiteX4" fmla="*/ 0 w 7554463"/>
                <a:gd name="connsiteY4" fmla="*/ 804554 h 804554"/>
                <a:gd name="connsiteX5" fmla="*/ 0 w 7554463"/>
                <a:gd name="connsiteY5" fmla="*/ 0 h 804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54463" h="804554">
                  <a:moveTo>
                    <a:pt x="7554463" y="804553"/>
                  </a:moveTo>
                  <a:lnTo>
                    <a:pt x="402277" y="804553"/>
                  </a:lnTo>
                  <a:lnTo>
                    <a:pt x="0" y="402277"/>
                  </a:lnTo>
                  <a:lnTo>
                    <a:pt x="402277" y="1"/>
                  </a:lnTo>
                  <a:lnTo>
                    <a:pt x="7554463" y="1"/>
                  </a:lnTo>
                  <a:lnTo>
                    <a:pt x="7554463" y="80455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2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8994" tIns="53341" rIns="99568" bIns="53340" numCol="1" spcCol="1270" anchor="ctr" anchorCtr="0">
              <a:noAutofit/>
            </a:bodyPr>
            <a:lstStyle/>
            <a:p>
              <a:pPr lvl="0"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>
                  <a:solidFill>
                    <a:srgbClr val="FFFF00"/>
                  </a:solidFill>
                </a:rPr>
                <a:t>	Условно утвержденные расходы запланированы </a:t>
              </a:r>
              <a:r>
                <a:rPr lang="ru-RU" sz="1400" dirty="0">
                  <a:solidFill>
                    <a:srgbClr val="FFFF00"/>
                  </a:solidFill>
                </a:rPr>
                <a:t>на 2026 год в сумме 84 000,0 тыс. рублей, на 2027 году в сумме 170 000,0 тыс. рублей;</a:t>
              </a:r>
            </a:p>
            <a:p>
              <a:pPr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>
                  <a:solidFill>
                    <a:srgbClr val="FFFF00"/>
                  </a:solidFill>
                </a:rPr>
                <a:t>Обслуживание муниципального долга в 2024 -2026 годах ежегодно по 3,0 тыс. рублей</a:t>
              </a:r>
            </a:p>
          </p:txBody>
        </p:sp>
      </p:grpSp>
      <p:sp>
        <p:nvSpPr>
          <p:cNvPr id="13" name="Полилиния 12"/>
          <p:cNvSpPr/>
          <p:nvPr/>
        </p:nvSpPr>
        <p:spPr>
          <a:xfrm>
            <a:off x="1465328" y="3375375"/>
            <a:ext cx="7488805" cy="1223053"/>
          </a:xfrm>
          <a:custGeom>
            <a:avLst/>
            <a:gdLst>
              <a:gd name="connsiteX0" fmla="*/ 0 w 7554463"/>
              <a:gd name="connsiteY0" fmla="*/ 0 h 804554"/>
              <a:gd name="connsiteX1" fmla="*/ 7152186 w 7554463"/>
              <a:gd name="connsiteY1" fmla="*/ 0 h 804554"/>
              <a:gd name="connsiteX2" fmla="*/ 7554463 w 7554463"/>
              <a:gd name="connsiteY2" fmla="*/ 402277 h 804554"/>
              <a:gd name="connsiteX3" fmla="*/ 7152186 w 7554463"/>
              <a:gd name="connsiteY3" fmla="*/ 804554 h 804554"/>
              <a:gd name="connsiteX4" fmla="*/ 0 w 7554463"/>
              <a:gd name="connsiteY4" fmla="*/ 804554 h 804554"/>
              <a:gd name="connsiteX5" fmla="*/ 0 w 7554463"/>
              <a:gd name="connsiteY5" fmla="*/ 0 h 804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4463" h="804554">
                <a:moveTo>
                  <a:pt x="7554463" y="804553"/>
                </a:moveTo>
                <a:lnTo>
                  <a:pt x="402277" y="804553"/>
                </a:lnTo>
                <a:lnTo>
                  <a:pt x="0" y="402277"/>
                </a:lnTo>
                <a:lnTo>
                  <a:pt x="402277" y="1"/>
                </a:lnTo>
                <a:lnTo>
                  <a:pt x="7554463" y="1"/>
                </a:lnTo>
                <a:lnTo>
                  <a:pt x="7554463" y="804553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838123"/>
              <a:satOff val="-9658"/>
              <a:lumOff val="2159"/>
              <a:alphaOff val="0"/>
            </a:schemeClr>
          </a:fillRef>
          <a:effectRef idx="2">
            <a:schemeClr val="accent2">
              <a:hueOff val="-838123"/>
              <a:satOff val="-9658"/>
              <a:lumOff val="21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994" tIns="53341" rIns="99568" bIns="5334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solidFill>
                  <a:srgbClr val="FFFF00"/>
                </a:solidFill>
              </a:rPr>
              <a:t>Межбюджетные трансферты поселениям района на 2025 год направляемые в рамках муниципальной программы составляют  811 838,2 тыс. рублей на 2025 год;  719 377,3 тыс. рублей на 2026 год;  722 462,1 тыс. рублей на 2027 год.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solidFill>
                  <a:srgbClr val="FFFF00"/>
                </a:solidFill>
              </a:rPr>
              <a:t>- резервный фонд администрации  на 2025 -2027 годы ежегодно запланирован в сумме 10 000,0 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25506334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ÐÐ°ÑÑÐ¸Ð½ÐºÐ¸ Ð¿Ð¾ Ð·Ð°Ð¿ÑÐ¾ÑÑ Ð³Ð¾Ñ ÑÐ¸Ð½Ð°Ð½ÑÑ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1491743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23728" y="116148"/>
            <a:ext cx="504056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«Управление в сфере муниципальных финансов в Нижневартовском районе»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927F78F6-47BC-4722-B40C-EFE0BFBD1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480069"/>
              </p:ext>
            </p:extLst>
          </p:nvPr>
        </p:nvGraphicFramePr>
        <p:xfrm>
          <a:off x="395537" y="1156615"/>
          <a:ext cx="8672117" cy="529672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09987">
                  <a:extLst>
                    <a:ext uri="{9D8B030D-6E8A-4147-A177-3AD203B41FA5}">
                      <a16:colId xmlns:a16="http://schemas.microsoft.com/office/drawing/2014/main" val="3044187541"/>
                    </a:ext>
                  </a:extLst>
                </a:gridCol>
                <a:gridCol w="2364403">
                  <a:extLst>
                    <a:ext uri="{9D8B030D-6E8A-4147-A177-3AD203B41FA5}">
                      <a16:colId xmlns:a16="http://schemas.microsoft.com/office/drawing/2014/main" val="3870678061"/>
                    </a:ext>
                  </a:extLst>
                </a:gridCol>
                <a:gridCol w="2445154">
                  <a:extLst>
                    <a:ext uri="{9D8B030D-6E8A-4147-A177-3AD203B41FA5}">
                      <a16:colId xmlns:a16="http://schemas.microsoft.com/office/drawing/2014/main" val="1065373310"/>
                    </a:ext>
                  </a:extLst>
                </a:gridCol>
                <a:gridCol w="764110">
                  <a:extLst>
                    <a:ext uri="{9D8B030D-6E8A-4147-A177-3AD203B41FA5}">
                      <a16:colId xmlns:a16="http://schemas.microsoft.com/office/drawing/2014/main" val="2114696662"/>
                    </a:ext>
                  </a:extLst>
                </a:gridCol>
                <a:gridCol w="687699">
                  <a:extLst>
                    <a:ext uri="{9D8B030D-6E8A-4147-A177-3AD203B41FA5}">
                      <a16:colId xmlns:a16="http://schemas.microsoft.com/office/drawing/2014/main" val="1950887946"/>
                    </a:ext>
                  </a:extLst>
                </a:gridCol>
                <a:gridCol w="611289">
                  <a:extLst>
                    <a:ext uri="{9D8B030D-6E8A-4147-A177-3AD203B41FA5}">
                      <a16:colId xmlns:a16="http://schemas.microsoft.com/office/drawing/2014/main" val="3819730157"/>
                    </a:ext>
                  </a:extLst>
                </a:gridCol>
                <a:gridCol w="687699">
                  <a:extLst>
                    <a:ext uri="{9D8B030D-6E8A-4147-A177-3AD203B41FA5}">
                      <a16:colId xmlns:a16="http://schemas.microsoft.com/office/drawing/2014/main" val="2850200891"/>
                    </a:ext>
                  </a:extLst>
                </a:gridCol>
                <a:gridCol w="801776">
                  <a:extLst>
                    <a:ext uri="{9D8B030D-6E8A-4147-A177-3AD203B41FA5}">
                      <a16:colId xmlns:a16="http://schemas.microsoft.com/office/drawing/2014/main" val="3592975460"/>
                    </a:ext>
                  </a:extLst>
                </a:gridCol>
              </a:tblGrid>
              <a:tr h="189684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№ п/п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 rowSpan="2">
                  <a:txBody>
                    <a:bodyPr/>
                    <a:lstStyle/>
                    <a:p>
                      <a:pPr indent="7620"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целевого показателя 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 rowSpan="2">
                  <a:txBody>
                    <a:bodyPr/>
                    <a:lstStyle/>
                    <a:p>
                      <a:pPr indent="8255"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Документ-основание 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 по годам  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355402"/>
                  </a:ext>
                </a:extLst>
              </a:tr>
              <a:tr h="878727">
                <a:tc vMerge="1">
                  <a:txBody>
                    <a:bodyPr/>
                    <a:lstStyle/>
                    <a:p>
                      <a:pPr algn="ctr"/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 vMerge="1">
                  <a:txBody>
                    <a:bodyPr/>
                    <a:lstStyle/>
                    <a:p>
                      <a:pPr indent="7620" algn="ctr"/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 vMerge="1">
                  <a:txBody>
                    <a:bodyPr/>
                    <a:lstStyle/>
                    <a:p>
                      <a:pPr indent="8255" algn="ctr"/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Базовое значение 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indent="-90170"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2027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На момент окончания реализации муниципальной программы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 anchor="ctr"/>
                </a:tc>
                <a:extLst>
                  <a:ext uri="{0D108BD9-81ED-4DB2-BD59-A6C34878D82A}">
                    <a16:rowId xmlns:a16="http://schemas.microsoft.com/office/drawing/2014/main" val="3337091328"/>
                  </a:ext>
                </a:extLst>
              </a:tr>
              <a:tr h="1285888"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Доля городских и сельских поселений, уровень бюджетной обеспеченности которых, после предоставления дотации на выравнивание бюджетной обеспеченности из бюджета района, составляет более 90% от установленного критерия выравнивания поселений, %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Закон Ханты -Мансийского автономного округа-Югры от 10.11.2008 №132-оз «О межбюджетных отношениях в Ханты-Мансийском автономном округе- Югре» 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extLst>
                  <a:ext uri="{0D108BD9-81ED-4DB2-BD59-A6C34878D82A}">
                    <a16:rowId xmlns:a16="http://schemas.microsoft.com/office/drawing/2014/main" val="775868401"/>
                  </a:ext>
                </a:extLst>
              </a:tr>
              <a:tr h="1447969"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Средняя итоговая оценка качества организации и осуществления бюджетного процесса в поселениях района, в баллах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Постановление администрации района от 11.05.2011 №738 «Об утверждении Порядка проведения мониторинга и оценки качества организации и осуществления бюджетного процесса органами местного само-управления городских и сельских поселений района»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69,8</a:t>
                      </a: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69,45</a:t>
                      </a: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69,5</a:t>
                      </a: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69,55</a:t>
                      </a: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69,65</a:t>
                      </a:r>
                    </a:p>
                  </a:txBody>
                  <a:tcPr marL="17510" marR="17510" marT="16098" marB="16098"/>
                </a:tc>
                <a:extLst>
                  <a:ext uri="{0D108BD9-81ED-4DB2-BD59-A6C34878D82A}">
                    <a16:rowId xmlns:a16="http://schemas.microsoft.com/office/drawing/2014/main" val="1509712339"/>
                  </a:ext>
                </a:extLst>
              </a:tr>
              <a:tr h="149445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Отношение объема муниципального долга района к общему объему доходов бюджета района без учета безвозмездных поступлений (безвозмездных поступлений и (или) поступлений налоговых доходов по дополнительным нормативам отчислений от налога на доходы физических лиц), не более 100%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Бюджетный кодекс Российской Федерации, статья 107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100%</a:t>
                      </a:r>
                      <a:endParaRPr kumimoji="0" lang="ru-RU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100%</a:t>
                      </a:r>
                      <a:endParaRPr kumimoji="0" lang="ru-RU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100%</a:t>
                      </a:r>
                      <a:endParaRPr kumimoji="0" lang="ru-RU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17510" marR="17510" marT="16098" marB="1609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100%</a:t>
                      </a:r>
                      <a:endParaRPr kumimoji="0" lang="ru-RU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17510" marR="17510" marT="16098" marB="16098"/>
                </a:tc>
                <a:extLst>
                  <a:ext uri="{0D108BD9-81ED-4DB2-BD59-A6C34878D82A}">
                    <a16:rowId xmlns:a16="http://schemas.microsoft.com/office/drawing/2014/main" val="1114519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9272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449221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5656" y="99104"/>
            <a:ext cx="640871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accent1"/>
                </a:solidFill>
              </a:rPr>
              <a:t>«Развитие молодежной политики </a:t>
            </a:r>
          </a:p>
          <a:p>
            <a:pPr fontAlgn="b"/>
            <a:r>
              <a:rPr lang="ru-RU" dirty="0">
                <a:solidFill>
                  <a:schemeClr val="accent1"/>
                </a:solidFill>
              </a:rPr>
              <a:t>в Нижневартовском  районе»</a:t>
            </a:r>
            <a:endParaRPr lang="ru-RU" b="0" i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024" y="774880"/>
            <a:ext cx="151216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accent1"/>
                </a:solidFill>
              </a:rPr>
              <a:t>РАСХОДЫ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1205044" y="1321037"/>
            <a:ext cx="7631888" cy="1131589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 по обеспечению  эффективной системы  по социализации и самореализации молодежи,  развитию  потенциала  молодежи :  2025 год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- 6 665,0 тыс. рублей, 2026 год – 7 125,1 тыс. рублей,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2027 год – 7 125,1 тыс. рублей, в том числе. за счет  средств  местного  бюджета: </a:t>
            </a:r>
            <a:r>
              <a:rPr lang="ru-RU" sz="1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2025 год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- 2 155,0 тыс. рублей, 2026 год – 2 66,1 тыс. рублей,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2027 год – 2 625,1 тыс. рублей; за счет бюджета автономного округа  на 2025 – 2027 годы по 4 500,0  тыс. рублей ежегодно.</a:t>
            </a:r>
            <a:endParaRPr lang="ru-RU" sz="12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1219466" y="2533913"/>
            <a:ext cx="7631888" cy="1159589"/>
          </a:xfrm>
          <a:custGeom>
            <a:avLst/>
            <a:gdLst>
              <a:gd name="connsiteX0" fmla="*/ 0 w 7183092"/>
              <a:gd name="connsiteY0" fmla="*/ 0 h 1237357"/>
              <a:gd name="connsiteX1" fmla="*/ 6564414 w 7183092"/>
              <a:gd name="connsiteY1" fmla="*/ 0 h 1237357"/>
              <a:gd name="connsiteX2" fmla="*/ 7183092 w 7183092"/>
              <a:gd name="connsiteY2" fmla="*/ 618679 h 1237357"/>
              <a:gd name="connsiteX3" fmla="*/ 6564414 w 7183092"/>
              <a:gd name="connsiteY3" fmla="*/ 1237357 h 1237357"/>
              <a:gd name="connsiteX4" fmla="*/ 0 w 7183092"/>
              <a:gd name="connsiteY4" fmla="*/ 1237357 h 1237357"/>
              <a:gd name="connsiteX5" fmla="*/ 0 w 7183092"/>
              <a:gd name="connsiteY5" fmla="*/ 0 h 12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3092" h="1237357">
                <a:moveTo>
                  <a:pt x="7183092" y="1237356"/>
                </a:moveTo>
                <a:lnTo>
                  <a:pt x="618678" y="1237356"/>
                </a:lnTo>
                <a:lnTo>
                  <a:pt x="0" y="618678"/>
                </a:lnTo>
                <a:lnTo>
                  <a:pt x="618678" y="1"/>
                </a:lnTo>
                <a:lnTo>
                  <a:pt x="7183092" y="1"/>
                </a:lnTo>
                <a:lnTo>
                  <a:pt x="7183092" y="123735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0" tIns="41910" rIns="72000" bIns="41911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Проведение  мероприятий по военно-патриотическому, нравственному, физическому воспитанию детей и молодежи </a:t>
            </a:r>
            <a:r>
              <a:rPr lang="ru-RU" sz="1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Нижневартовского</a:t>
            </a:r>
            <a:r>
              <a:rPr lang="ru-RU" sz="1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района: 2025 – 2027 года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2 050,0 тыс. рублей ежегодно за счет  средств  местного  бюджета.</a:t>
            </a:r>
            <a:endParaRPr lang="ru-RU" sz="1200" kern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392" y="-39753"/>
            <a:ext cx="865707" cy="10729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633" y="3924606"/>
            <a:ext cx="3528391" cy="23127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6097" y="3924606"/>
            <a:ext cx="3415258" cy="223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068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9896" y="302386"/>
            <a:ext cx="698477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accent1"/>
                </a:solidFill>
              </a:rPr>
              <a:t>«Развитие молодежной политики в Нижневартовском районе»</a:t>
            </a:r>
            <a:endParaRPr lang="ru-RU" b="0" i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563888" y="795094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accent1"/>
                </a:solidFill>
              </a:rPr>
              <a:t>ЦЕЛЕВЫЕ ПОКАЗАТЕЛИ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348752"/>
              </p:ext>
            </p:extLst>
          </p:nvPr>
        </p:nvGraphicFramePr>
        <p:xfrm>
          <a:off x="1115615" y="1236394"/>
          <a:ext cx="7933855" cy="2408630"/>
        </p:xfrm>
        <a:graphic>
          <a:graphicData uri="http://schemas.openxmlformats.org/drawingml/2006/table">
            <a:tbl>
              <a:tblPr firstRow="1" firstCol="1">
                <a:tableStyleId>{69C7853C-536D-4A76-A0AE-DD22124D55A5}</a:tableStyleId>
              </a:tblPr>
              <a:tblGrid>
                <a:gridCol w="5603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47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47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9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4596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kern="1200" dirty="0">
                          <a:solidFill>
                            <a:schemeClr val="accent1"/>
                          </a:solidFill>
                        </a:rPr>
                        <a:t>Наименование показателей результатов</a:t>
                      </a:r>
                      <a:endParaRPr lang="ru-RU" sz="1400" b="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accent1"/>
                          </a:solidFill>
                        </a:rPr>
                        <a:t>Базовый </a:t>
                      </a:r>
                      <a:br>
                        <a:rPr lang="ru-RU" sz="900" kern="12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ru-RU" sz="900" kern="1200" dirty="0">
                          <a:solidFill>
                            <a:schemeClr val="accent1"/>
                          </a:solidFill>
                        </a:rPr>
                        <a:t>показатель</a:t>
                      </a:r>
                      <a:br>
                        <a:rPr lang="ru-RU" sz="900" kern="12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ru-RU" sz="9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1"/>
                          </a:solidFill>
                          <a:effectLst/>
                        </a:rPr>
                        <a:t>2025 г</a:t>
                      </a:r>
                      <a:endParaRPr lang="ru-RU" sz="110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1"/>
                          </a:solidFill>
                          <a:effectLst/>
                        </a:rPr>
                        <a:t>2026 г</a:t>
                      </a:r>
                      <a:endParaRPr lang="ru-RU" sz="110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1"/>
                          </a:solidFill>
                          <a:effectLst/>
                        </a:rPr>
                        <a:t>2027 г</a:t>
                      </a:r>
                      <a:endParaRPr lang="ru-RU" sz="110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7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Количество граждан Российской Федерации, вовлеченных центрами (сообществами, объединениями) поддержки добровольчества (</a:t>
                      </a:r>
                      <a:r>
                        <a:rPr lang="ru-RU" sz="10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волонтерства</a:t>
                      </a:r>
                      <a:r>
                        <a:rPr lang="ru-RU" sz="1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 на базе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образовательных организаций, некоммерческих организаций, государственных и муниципальных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5558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5602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4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Доля молодежи в возрасте от 14 до 35 лет, вовлеченной в мероприятия и проекты молодежной политики (процент)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50,0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55,0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753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социально значимых проектов, заявленных на конкурсы районного, регионального, межрегионального, всероссийского и международного уровней</a:t>
                      </a:r>
                      <a:endParaRPr lang="ru-RU" sz="10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4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Численность несовершеннолетних, трудоустроенных за счет создания временных рабочих мест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445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450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450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663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молодежи в возрасте от 14 до 35 лет, участвующих в мероприятиях, проектах и программах по военно-патриотическому воспитанию (процент)</a:t>
                      </a:r>
                      <a:endParaRPr lang="ru-RU" sz="10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21761094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¶Ð¸Ð»Ð¾Ð¹ ÑÐ°Ð¹Ð¾Ð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27492"/>
            <a:ext cx="8172400" cy="538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31640" y="90928"/>
            <a:ext cx="6952390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«Строительство (реконструкция), капитальный и текущий ремонт объектов Нижневартовского района» 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9952" y="789799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sp>
        <p:nvSpPr>
          <p:cNvPr id="24" name="Полилиния 20">
            <a:extLst>
              <a:ext uri="{FF2B5EF4-FFF2-40B4-BE49-F238E27FC236}">
                <a16:creationId xmlns:a16="http://schemas.microsoft.com/office/drawing/2014/main" id="{17ED1071-9934-4817-AFD6-70C5DE9EE377}"/>
              </a:ext>
            </a:extLst>
          </p:cNvPr>
          <p:cNvSpPr/>
          <p:nvPr/>
        </p:nvSpPr>
        <p:spPr>
          <a:xfrm flipH="1">
            <a:off x="1043607" y="1378983"/>
            <a:ext cx="7056783" cy="1026862"/>
          </a:xfrm>
          <a:custGeom>
            <a:avLst/>
            <a:gdLst>
              <a:gd name="connsiteX0" fmla="*/ 0 w 6979262"/>
              <a:gd name="connsiteY0" fmla="*/ 0 h 601015"/>
              <a:gd name="connsiteX1" fmla="*/ 6678755 w 6979262"/>
              <a:gd name="connsiteY1" fmla="*/ 0 h 601015"/>
              <a:gd name="connsiteX2" fmla="*/ 6979262 w 6979262"/>
              <a:gd name="connsiteY2" fmla="*/ 300508 h 601015"/>
              <a:gd name="connsiteX3" fmla="*/ 6678755 w 6979262"/>
              <a:gd name="connsiteY3" fmla="*/ 601015 h 601015"/>
              <a:gd name="connsiteX4" fmla="*/ 0 w 6979262"/>
              <a:gd name="connsiteY4" fmla="*/ 601015 h 601015"/>
              <a:gd name="connsiteX5" fmla="*/ 0 w 6979262"/>
              <a:gd name="connsiteY5" fmla="*/ 0 h 6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9262" h="601015">
                <a:moveTo>
                  <a:pt x="6979262" y="601014"/>
                </a:moveTo>
                <a:lnTo>
                  <a:pt x="300507" y="601014"/>
                </a:lnTo>
                <a:lnTo>
                  <a:pt x="0" y="300507"/>
                </a:lnTo>
                <a:lnTo>
                  <a:pt x="300507" y="1"/>
                </a:lnTo>
                <a:lnTo>
                  <a:pt x="6979262" y="1"/>
                </a:lnTo>
                <a:lnTo>
                  <a:pt x="6979262" y="601014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1" rIns="540000" bIns="41910" numCol="1" spcCol="1270" anchor="ctr" anchorCtr="0">
            <a:noAutofit/>
          </a:bodyPr>
          <a:lstStyle/>
          <a:p>
            <a:pPr lvl="0" algn="just"/>
            <a:r>
              <a:rPr lang="ru-RU" sz="1200" dirty="0">
                <a:solidFill>
                  <a:schemeClr val="tx1"/>
                </a:solidFill>
              </a:rPr>
              <a:t>Содержание МКУ «Управление капитального строительства по застройке Нижневартовского района» в 2025 году в сумме 57 046,9 тыс. рублей, в 2026 году – 45 446,4 тыс. рублей, в 2027 году – 45 446,4 тыс. рублей за счет средств местного бюджета.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64F3923F-6AF2-473D-A960-8D07C03F1F66}"/>
              </a:ext>
            </a:extLst>
          </p:cNvPr>
          <p:cNvSpPr/>
          <p:nvPr/>
        </p:nvSpPr>
        <p:spPr>
          <a:xfrm flipH="1">
            <a:off x="8172400" y="1449779"/>
            <a:ext cx="782425" cy="777543"/>
          </a:xfrm>
          <a:prstGeom prst="ellipse">
            <a:avLst/>
          </a:prstGeom>
          <a:blipFill>
            <a:blip r:embed="rId3" cstate="print"/>
            <a:srcRect/>
            <a:stretch>
              <a:fillRect l="-25000" r="-2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425063"/>
              <a:satOff val="-139"/>
              <a:lumOff val="5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966DDFD-856B-4A77-97F1-6CAEEACCCA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905" y="4149080"/>
            <a:ext cx="1255885" cy="1201016"/>
          </a:xfrm>
          <a:prstGeom prst="rect">
            <a:avLst/>
          </a:prstGeom>
        </p:spPr>
      </p:pic>
      <p:sp>
        <p:nvSpPr>
          <p:cNvPr id="10" name="Полилиния 9"/>
          <p:cNvSpPr/>
          <p:nvPr/>
        </p:nvSpPr>
        <p:spPr>
          <a:xfrm>
            <a:off x="1853878" y="2746315"/>
            <a:ext cx="7213775" cy="3655312"/>
          </a:xfrm>
          <a:custGeom>
            <a:avLst/>
            <a:gdLst>
              <a:gd name="connsiteX0" fmla="*/ 0 w 7756393"/>
              <a:gd name="connsiteY0" fmla="*/ 0 h 692453"/>
              <a:gd name="connsiteX1" fmla="*/ 7410167 w 7756393"/>
              <a:gd name="connsiteY1" fmla="*/ 0 h 692453"/>
              <a:gd name="connsiteX2" fmla="*/ 7756393 w 7756393"/>
              <a:gd name="connsiteY2" fmla="*/ 346227 h 692453"/>
              <a:gd name="connsiteX3" fmla="*/ 7410167 w 7756393"/>
              <a:gd name="connsiteY3" fmla="*/ 692453 h 692453"/>
              <a:gd name="connsiteX4" fmla="*/ 0 w 7756393"/>
              <a:gd name="connsiteY4" fmla="*/ 692453 h 692453"/>
              <a:gd name="connsiteX5" fmla="*/ 0 w 7756393"/>
              <a:gd name="connsiteY5" fmla="*/ 0 h 69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6393" h="692453">
                <a:moveTo>
                  <a:pt x="7756393" y="692452"/>
                </a:moveTo>
                <a:lnTo>
                  <a:pt x="346226" y="692452"/>
                </a:lnTo>
                <a:lnTo>
                  <a:pt x="0" y="346226"/>
                </a:lnTo>
                <a:lnTo>
                  <a:pt x="346226" y="1"/>
                </a:lnTo>
                <a:lnTo>
                  <a:pt x="7756393" y="1"/>
                </a:lnTo>
                <a:lnTo>
                  <a:pt x="7756393" y="692452"/>
                </a:lnTo>
                <a:close/>
              </a:path>
            </a:pathLst>
          </a:custGeom>
          <a:solidFill>
            <a:srgbClr val="08B8D9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061" tIns="45721" rIns="85344" bIns="45721" numCol="1" spcCol="1270" anchor="ctr" anchorCtr="0">
            <a:noAutofit/>
          </a:bodyPr>
          <a:lstStyle/>
          <a:p>
            <a:r>
              <a:rPr lang="ru-RU" sz="1200" dirty="0">
                <a:solidFill>
                  <a:schemeClr val="tx1"/>
                </a:solidFill>
              </a:rPr>
              <a:t>строительство объекта «Загородный стационарный лагерь круглосуточного пребывания детей "Лесная сказка", вторая очередь, </a:t>
            </a:r>
            <a:r>
              <a:rPr lang="ru-RU" sz="1200" dirty="0" err="1">
                <a:solidFill>
                  <a:schemeClr val="tx1"/>
                </a:solidFill>
              </a:rPr>
              <a:t>пгт</a:t>
            </a:r>
            <a:r>
              <a:rPr lang="ru-RU" sz="1200" dirty="0">
                <a:solidFill>
                  <a:schemeClr val="tx1"/>
                </a:solidFill>
              </a:rPr>
              <a:t>. Излучинск Нижневартовского района (Гостиница на 60 мест)» в 2025 году в сумме 244 264,3 тыс. рублей (в том числе за счет средств автономного округа – 195 411,4 тыс. рублей, за счет средств бюджета района – 48 852,9 тыс. рублей), в 2026 году – 453 633,6 тыс. рублей (в том числе за счет средств автономного округа – 362 906,9 тыс. рублей, за счет средств бюджета района – 90 726,7 тыс. рублей);</a:t>
            </a:r>
          </a:p>
          <a:p>
            <a:r>
              <a:rPr lang="ru-RU" sz="1200" dirty="0">
                <a:solidFill>
                  <a:schemeClr val="tx1"/>
                </a:solidFill>
              </a:rPr>
              <a:t>строительство объекта «Физкультурно-спортивный комплекс в с. </a:t>
            </a:r>
            <a:r>
              <a:rPr lang="ru-RU" sz="1200" dirty="0" err="1">
                <a:solidFill>
                  <a:schemeClr val="tx1"/>
                </a:solidFill>
              </a:rPr>
              <a:t>Варьеган</a:t>
            </a:r>
            <a:r>
              <a:rPr lang="ru-RU" sz="1200" dirty="0">
                <a:solidFill>
                  <a:schemeClr val="tx1"/>
                </a:solidFill>
              </a:rPr>
              <a:t> Нижневартовского района» в 2025 году в сумме 40 715,3 тыс. рублей (в том числе за счет средств автономного округа – 32 572,2 тыс. рублей, за счет средств бюджета района – 8 143,1 тыс. рублей), в 2026 году – 367 182,9 тыс. рублей (в том числе за счет средств автономного округа – 293 746,3 тыс. рублей, за счет средств бюджета района – 73 436,6 тыс. рублей);</a:t>
            </a:r>
          </a:p>
          <a:p>
            <a:r>
              <a:rPr lang="ru-RU" sz="1200" dirty="0">
                <a:solidFill>
                  <a:schemeClr val="tx1"/>
                </a:solidFill>
              </a:rPr>
              <a:t>проведение капитальных ремонтов образовательных учреждений в 2025 году в сумме 125 702,7 тыс. рублей (в том числе за счет средств автономного округа – 104 981,7 тыс. рублей, за счет средств бюджета района – 20 721,0 тыс. рублей), в 2026 году – 357 384,7 тыс. рублей (в том числе за счет средств автономного округа – 298 510,6 тыс. рублей, за счет средств бюджета района – 58 874,1 тыс. рублей), в 2027 году – 124 713,9 тыс. рублей (в том числе за счет средств автономного округа – 106 006,8 тыс. рублей, за счет средств бюджета района – 18 707,1тыс. рублей);</a:t>
            </a:r>
          </a:p>
          <a:p>
            <a:r>
              <a:rPr lang="ru-RU" sz="1200" dirty="0">
                <a:solidFill>
                  <a:schemeClr val="tx1"/>
                </a:solidFill>
              </a:rPr>
              <a:t>капитальный ремонт здания МАУ «</a:t>
            </a:r>
            <a:r>
              <a:rPr lang="ru-RU" sz="1200" dirty="0" err="1">
                <a:solidFill>
                  <a:schemeClr val="tx1"/>
                </a:solidFill>
              </a:rPr>
              <a:t>Межпоселенческий</a:t>
            </a:r>
            <a:r>
              <a:rPr lang="ru-RU" sz="1200" dirty="0">
                <a:solidFill>
                  <a:schemeClr val="tx1"/>
                </a:solidFill>
              </a:rPr>
              <a:t> центр национальных промыслов и ремесел» в п. </a:t>
            </a:r>
            <a:r>
              <a:rPr lang="ru-RU" sz="1200" dirty="0" err="1">
                <a:solidFill>
                  <a:schemeClr val="tx1"/>
                </a:solidFill>
              </a:rPr>
              <a:t>Аган</a:t>
            </a:r>
            <a:r>
              <a:rPr lang="ru-RU" sz="1200" dirty="0">
                <a:solidFill>
                  <a:schemeClr val="tx1"/>
                </a:solidFill>
              </a:rPr>
              <a:t> в 2025 году в сумме 2 162,3 тыс. рублей за счет средств бюджета района.</a:t>
            </a:r>
          </a:p>
        </p:txBody>
      </p:sp>
    </p:spTree>
    <p:extLst>
      <p:ext uri="{BB962C8B-B14F-4D97-AF65-F5344CB8AC3E}">
        <p14:creationId xmlns:p14="http://schemas.microsoft.com/office/powerpoint/2010/main" val="19336774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472915"/>
            <a:ext cx="7171923" cy="3924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54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188287"/>
              </p:ext>
            </p:extLst>
          </p:nvPr>
        </p:nvGraphicFramePr>
        <p:xfrm>
          <a:off x="971596" y="1230729"/>
          <a:ext cx="8064900" cy="1140639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5544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00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2025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2026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2027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построенных объектов муниципальной собственности социальной сферы, единиц.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4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завершенных работ по капитальному ремонту объектов по итогам текущего года, от общего количества запланированных муниципальной программой на год, (%).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D63986D-54C3-4025-8B58-0B4211E65455}"/>
              </a:ext>
            </a:extLst>
          </p:cNvPr>
          <p:cNvSpPr txBox="1"/>
          <p:nvPr/>
        </p:nvSpPr>
        <p:spPr>
          <a:xfrm>
            <a:off x="1048992" y="85290"/>
            <a:ext cx="7190032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«Строительство (реконструкция), капитальный и текущий ремонт объектов Нижневартовского района» 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0302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2472" y="1145330"/>
            <a:ext cx="8172400" cy="523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31640" y="90928"/>
            <a:ext cx="695239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«Чистая вода в Нижневартовском районе» 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31771" y="683106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966DDFD-856B-4A77-97F1-6CAEEACCC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Полилиния 20">
            <a:extLst>
              <a:ext uri="{FF2B5EF4-FFF2-40B4-BE49-F238E27FC236}">
                <a16:creationId xmlns:a16="http://schemas.microsoft.com/office/drawing/2014/main" id="{A1F01E8B-4AA0-4D73-8998-52ACADC74095}"/>
              </a:ext>
            </a:extLst>
          </p:cNvPr>
          <p:cNvSpPr/>
          <p:nvPr/>
        </p:nvSpPr>
        <p:spPr>
          <a:xfrm flipH="1">
            <a:off x="1043607" y="1486015"/>
            <a:ext cx="6939638" cy="601016"/>
          </a:xfrm>
          <a:custGeom>
            <a:avLst/>
            <a:gdLst>
              <a:gd name="connsiteX0" fmla="*/ 0 w 6979262"/>
              <a:gd name="connsiteY0" fmla="*/ 0 h 601015"/>
              <a:gd name="connsiteX1" fmla="*/ 6678755 w 6979262"/>
              <a:gd name="connsiteY1" fmla="*/ 0 h 601015"/>
              <a:gd name="connsiteX2" fmla="*/ 6979262 w 6979262"/>
              <a:gd name="connsiteY2" fmla="*/ 300508 h 601015"/>
              <a:gd name="connsiteX3" fmla="*/ 6678755 w 6979262"/>
              <a:gd name="connsiteY3" fmla="*/ 601015 h 601015"/>
              <a:gd name="connsiteX4" fmla="*/ 0 w 6979262"/>
              <a:gd name="connsiteY4" fmla="*/ 601015 h 601015"/>
              <a:gd name="connsiteX5" fmla="*/ 0 w 6979262"/>
              <a:gd name="connsiteY5" fmla="*/ 0 h 6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9262" h="601015">
                <a:moveTo>
                  <a:pt x="6979262" y="601014"/>
                </a:moveTo>
                <a:lnTo>
                  <a:pt x="300507" y="601014"/>
                </a:lnTo>
                <a:lnTo>
                  <a:pt x="0" y="300507"/>
                </a:lnTo>
                <a:lnTo>
                  <a:pt x="300507" y="1"/>
                </a:lnTo>
                <a:lnTo>
                  <a:pt x="6979262" y="1"/>
                </a:lnTo>
                <a:lnTo>
                  <a:pt x="6979262" y="601014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000" tIns="41911" rIns="540000" bIns="41910" numCol="1" spcCol="1270" anchor="ctr" anchorCtr="0">
            <a:noAutofit/>
          </a:bodyPr>
          <a:lstStyle/>
          <a:p>
            <a:pPr lvl="0" algn="just"/>
            <a:r>
              <a:rPr lang="ru-RU" sz="1300" dirty="0">
                <a:solidFill>
                  <a:schemeClr val="tx1"/>
                </a:solidFill>
              </a:rPr>
              <a:t>Капитальный ремонт водоочистных сооружений в 2025-2027 годах – 10 000,0 тыс. рублей за счет средств местного бюджета ежегодно.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13565E89-3FD7-473F-85BF-53F9BE19903C}"/>
              </a:ext>
            </a:extLst>
          </p:cNvPr>
          <p:cNvSpPr/>
          <p:nvPr/>
        </p:nvSpPr>
        <p:spPr>
          <a:xfrm flipH="1">
            <a:off x="8162573" y="1348545"/>
            <a:ext cx="782425" cy="777543"/>
          </a:xfrm>
          <a:prstGeom prst="ellipse">
            <a:avLst/>
          </a:prstGeom>
          <a:blipFill>
            <a:blip r:embed="rId4" cstate="print"/>
            <a:srcRect/>
            <a:stretch>
              <a:fillRect l="-25000" r="-2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1425063"/>
              <a:satOff val="-139"/>
              <a:lumOff val="5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8499704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308230"/>
            <a:ext cx="8172400" cy="40892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56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774880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ЦЕЛЕВЫЕ ПОКАЗАТЕЛИ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435284"/>
              </p:ext>
            </p:extLst>
          </p:nvPr>
        </p:nvGraphicFramePr>
        <p:xfrm>
          <a:off x="971596" y="1230728"/>
          <a:ext cx="8096057" cy="1064440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4392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09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9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91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0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Наименование целевых показателей муниципальной программы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Базовый 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2025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2026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2027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081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Увеличение доли населения района, обеспеченного качественной питьевой водой из систем централизованного водоснабжения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icrosoft Sans Serif" panose="020B0604020202020204" pitchFamily="34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icrosoft Sans Serif" panose="020B0604020202020204" pitchFamily="34" charset="0"/>
                        </a:rPr>
                        <a:t>%</a:t>
                      </a: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75,3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88,1</a:t>
                      </a: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88,1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9370" marR="3937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88,1</a:t>
                      </a:r>
                    </a:p>
                  </a:txBody>
                  <a:tcPr marL="39370" marR="39370" marT="36195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D63986D-54C3-4025-8B58-0B4211E65455}"/>
              </a:ext>
            </a:extLst>
          </p:cNvPr>
          <p:cNvSpPr txBox="1"/>
          <p:nvPr/>
        </p:nvSpPr>
        <p:spPr>
          <a:xfrm>
            <a:off x="1048992" y="85290"/>
            <a:ext cx="7190032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>
                <a:solidFill>
                  <a:schemeClr val="tx1"/>
                </a:solidFill>
              </a:rPr>
              <a:t>«Чистая вода в Нижневартовском районе»  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0122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6BFC6E-A8FA-4C2F-8F4B-C37AD41D5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874" y="2930280"/>
            <a:ext cx="5587486" cy="29971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50171" y="6429590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7624" y="91390"/>
            <a:ext cx="6912768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«Осуществление материально-технического обеспечения деятельности органов местного самоуправления и учреждений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139952" y="1217832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1187624" y="1657617"/>
            <a:ext cx="7694574" cy="979295"/>
          </a:xfrm>
          <a:custGeom>
            <a:avLst/>
            <a:gdLst>
              <a:gd name="connsiteX0" fmla="*/ 0 w 7820557"/>
              <a:gd name="connsiteY0" fmla="*/ 0 h 1021988"/>
              <a:gd name="connsiteX1" fmla="*/ 7309563 w 7820557"/>
              <a:gd name="connsiteY1" fmla="*/ 0 h 1021988"/>
              <a:gd name="connsiteX2" fmla="*/ 7820557 w 7820557"/>
              <a:gd name="connsiteY2" fmla="*/ 510994 h 1021988"/>
              <a:gd name="connsiteX3" fmla="*/ 7309563 w 7820557"/>
              <a:gd name="connsiteY3" fmla="*/ 1021988 h 1021988"/>
              <a:gd name="connsiteX4" fmla="*/ 0 w 7820557"/>
              <a:gd name="connsiteY4" fmla="*/ 1021988 h 1021988"/>
              <a:gd name="connsiteX5" fmla="*/ 0 w 7820557"/>
              <a:gd name="connsiteY5" fmla="*/ 0 h 102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0557" h="1021988">
                <a:moveTo>
                  <a:pt x="7820557" y="1021987"/>
                </a:moveTo>
                <a:lnTo>
                  <a:pt x="510994" y="1021987"/>
                </a:lnTo>
                <a:lnTo>
                  <a:pt x="0" y="510994"/>
                </a:lnTo>
                <a:lnTo>
                  <a:pt x="510994" y="1"/>
                </a:lnTo>
                <a:lnTo>
                  <a:pt x="7820557" y="1"/>
                </a:lnTo>
                <a:lnTo>
                  <a:pt x="7820557" y="1021987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445" tIns="45721" rIns="85344" bIns="45720" numCol="1" spcCol="1270" anchor="ctr" anchorCtr="0">
            <a:noAutofit/>
          </a:bodyPr>
          <a:lstStyle/>
          <a:p>
            <a:pPr lvl="0" algn="just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91680" y="1719168"/>
            <a:ext cx="719051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/>
              <a:t>На обеспечение функционирования МКУ «Учреждение по материально-техническому обеспечению деятельности органов местного самоуправления»: в 2025 году в сумме 136 413,5 тыс. рублей, в 2026 году в сумме 177 056,0 тыс. рублей, в 2027 году в сумме 177 056,0 тыс. рублей за счет средств местного бюджета.</a:t>
            </a:r>
          </a:p>
        </p:txBody>
      </p:sp>
      <p:pic>
        <p:nvPicPr>
          <p:cNvPr id="19" name="Picture 16" descr="Картинки по запросу канцелярия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56907"/>
            <a:ext cx="942123" cy="852089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8927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rost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53" y="3789040"/>
            <a:ext cx="7534526" cy="2338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83868" y="1196752"/>
            <a:ext cx="2520280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ЦЕЛЕВЫЕ ПОКАЗАТЕЛИ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919688"/>
              </p:ext>
            </p:extLst>
          </p:nvPr>
        </p:nvGraphicFramePr>
        <p:xfrm>
          <a:off x="971596" y="1827702"/>
          <a:ext cx="8172404" cy="1313266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3960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35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04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целевых показателей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муниципальной программы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измерения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70" marR="10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8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обеспеченности потребностей органов местного самоуправления и муниципальных учреждений в части материально-технического обеспечения (ежегодно на уровне 100%)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ACEA290-A8D0-4AE8-A2D4-D665F362B6FD}"/>
              </a:ext>
            </a:extLst>
          </p:cNvPr>
          <p:cNvSpPr txBox="1"/>
          <p:nvPr/>
        </p:nvSpPr>
        <p:spPr>
          <a:xfrm>
            <a:off x="1187624" y="91390"/>
            <a:ext cx="6912768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«Осуществление материально-технического обеспечения деятельности органов местного самоуправления и учреждений Нижневартовского района»</a:t>
            </a:r>
            <a:endParaRPr lang="ru-RU" b="0" i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9631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96752"/>
            <a:ext cx="8172400" cy="52338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51620" y="160748"/>
            <a:ext cx="698477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"/>
            <a:r>
              <a:rPr lang="ru-RU" dirty="0"/>
              <a:t>Непрограммные направления деятельности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139952" y="675873"/>
            <a:ext cx="1152128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fontAlgn="b"/>
            <a:r>
              <a:rPr lang="ru-RU" dirty="0"/>
              <a:t>РАСХОДЫ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1043608" y="1354377"/>
            <a:ext cx="7866523" cy="2362655"/>
          </a:xfrm>
          <a:custGeom>
            <a:avLst/>
            <a:gdLst>
              <a:gd name="connsiteX0" fmla="*/ 0 w 7820557"/>
              <a:gd name="connsiteY0" fmla="*/ 0 h 1021988"/>
              <a:gd name="connsiteX1" fmla="*/ 7309563 w 7820557"/>
              <a:gd name="connsiteY1" fmla="*/ 0 h 1021988"/>
              <a:gd name="connsiteX2" fmla="*/ 7820557 w 7820557"/>
              <a:gd name="connsiteY2" fmla="*/ 510994 h 1021988"/>
              <a:gd name="connsiteX3" fmla="*/ 7309563 w 7820557"/>
              <a:gd name="connsiteY3" fmla="*/ 1021988 h 1021988"/>
              <a:gd name="connsiteX4" fmla="*/ 0 w 7820557"/>
              <a:gd name="connsiteY4" fmla="*/ 1021988 h 1021988"/>
              <a:gd name="connsiteX5" fmla="*/ 0 w 7820557"/>
              <a:gd name="connsiteY5" fmla="*/ 0 h 102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0557" h="1021988">
                <a:moveTo>
                  <a:pt x="7820557" y="1021987"/>
                </a:moveTo>
                <a:lnTo>
                  <a:pt x="510994" y="1021987"/>
                </a:lnTo>
                <a:lnTo>
                  <a:pt x="0" y="510994"/>
                </a:lnTo>
                <a:lnTo>
                  <a:pt x="510994" y="1"/>
                </a:lnTo>
                <a:lnTo>
                  <a:pt x="7820557" y="1"/>
                </a:lnTo>
                <a:lnTo>
                  <a:pt x="7820557" y="1021987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19062"/>
              <a:satOff val="-4829"/>
              <a:lumOff val="1079"/>
              <a:alphaOff val="0"/>
            </a:schemeClr>
          </a:fillRef>
          <a:effectRef idx="2">
            <a:schemeClr val="accent2">
              <a:hueOff val="-419062"/>
              <a:satOff val="-4829"/>
              <a:lumOff val="107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445" tIns="45721" rIns="85344" bIns="45720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solidFill>
                  <a:schemeClr val="tx1"/>
                </a:solidFill>
              </a:rPr>
              <a:t>    На реализацию непрограммных направлений деятельности: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</a:rPr>
              <a:t>в 2025 году – 739 793,9 тыс. рублей (в том числе за счет средств федерального бюджета – 2,5 тыс. рублей, за счет средств бюджета автономного округа – 22 533,1 тыс. рублей, за счет средств бюджета района – 717 258,3 тыс. рублей);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</a:rPr>
              <a:t>в 2026 году – 620 595,0 тыс. рублей (в том числе за счет средств федерального бюджета – 25,5 тыс. рублей, за счет средств бюджета автономного округа – 23 380,4 тыс. рублей, за счет средств бюджета района – 597 189,1 тыс. рублей);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</a:rPr>
              <a:t>в 2027 году – 620 593,4 тыс. рублей (в том числе за счет средств федерального бюджета – 4,2 тыс. рублей, за счет средств бюджета автономного округа – 23 400,1 тыс. рублей, за счет средств бюджета района – 597 189,1 тыс. рублей).</a:t>
            </a:r>
            <a:endParaRPr lang="ru-RU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8939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60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403648" y="64063"/>
            <a:ext cx="6624736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Прогноз основных характеристик консолидированного бюджета Нижневартовского района </a:t>
            </a:r>
          </a:p>
          <a:p>
            <a:r>
              <a:rPr lang="ru-RU" dirty="0">
                <a:solidFill>
                  <a:schemeClr val="tx1"/>
                </a:solidFill>
              </a:rPr>
              <a:t>на 2025 год и на плановый период 2026 и 2027 годов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ru-RU" dirty="0">
                <a:solidFill>
                  <a:schemeClr val="tx1"/>
                </a:solidFill>
              </a:rPr>
              <a:t>тыс. руб.)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10829"/>
              </p:ext>
            </p:extLst>
          </p:nvPr>
        </p:nvGraphicFramePr>
        <p:xfrm>
          <a:off x="971599" y="1268760"/>
          <a:ext cx="8096053" cy="5156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83234">
                  <a:extLst>
                    <a:ext uri="{9D8B030D-6E8A-4147-A177-3AD203B41FA5}">
                      <a16:colId xmlns:a16="http://schemas.microsoft.com/office/drawing/2014/main" val="2267750432"/>
                    </a:ext>
                  </a:extLst>
                </a:gridCol>
                <a:gridCol w="1312204">
                  <a:extLst>
                    <a:ext uri="{9D8B030D-6E8A-4147-A177-3AD203B41FA5}">
                      <a16:colId xmlns:a16="http://schemas.microsoft.com/office/drawing/2014/main" val="1178521371"/>
                    </a:ext>
                  </a:extLst>
                </a:gridCol>
                <a:gridCol w="1312204">
                  <a:extLst>
                    <a:ext uri="{9D8B030D-6E8A-4147-A177-3AD203B41FA5}">
                      <a16:colId xmlns:a16="http://schemas.microsoft.com/office/drawing/2014/main" val="876430915"/>
                    </a:ext>
                  </a:extLst>
                </a:gridCol>
                <a:gridCol w="1188411">
                  <a:extLst>
                    <a:ext uri="{9D8B030D-6E8A-4147-A177-3AD203B41FA5}">
                      <a16:colId xmlns:a16="http://schemas.microsoft.com/office/drawing/2014/main" val="2714110578"/>
                    </a:ext>
                  </a:extLst>
                </a:gridCol>
              </a:tblGrid>
              <a:tr h="2310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Показатели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effectLst/>
                        </a:rPr>
                        <a:t>2024 год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effectLst/>
                        </a:rPr>
                        <a:t>2025 год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effectLst/>
                        </a:rPr>
                        <a:t>2026 год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81215747"/>
                  </a:ext>
                </a:extLst>
              </a:tr>
              <a:tr h="2310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299575"/>
                  </a:ext>
                </a:extLst>
              </a:tr>
              <a:tr h="2398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Бюджет Нижневартовского района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28280429"/>
                  </a:ext>
                </a:extLst>
              </a:tr>
              <a:tr h="3098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Доходы 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5 284 270,4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5 126 929,0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5 292 632,0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1395366"/>
                  </a:ext>
                </a:extLst>
              </a:tr>
              <a:tr h="289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Расходы - всего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5 353 270,4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5 194 929,0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5 359 632,0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65128028"/>
                  </a:ext>
                </a:extLst>
              </a:tr>
              <a:tr h="4797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840 457,2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698 382,9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706 014,3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95158813"/>
                  </a:ext>
                </a:extLst>
              </a:tr>
              <a:tr h="2698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-69 000,0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-68 000,0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-67 000,0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40996233"/>
                  </a:ext>
                </a:extLst>
              </a:tr>
              <a:tr h="2798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Бюджеты муниципальных образований</a:t>
                      </a:r>
                      <a:endParaRPr lang="ru-RU" sz="12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04502283"/>
                  </a:ext>
                </a:extLst>
              </a:tr>
              <a:tr h="239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Доходы без межбюджетных трансфертов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227 772,0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230 218,0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233 220,0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30717704"/>
                  </a:ext>
                </a:extLst>
              </a:tr>
              <a:tr h="2959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Доходы с учетом межбюджетных трансфертов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1 068 229,2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928 600,9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939 234,3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69641910"/>
                  </a:ext>
                </a:extLst>
              </a:tr>
              <a:tr h="25987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Расходы - всего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1 079 617,8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940 111,8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950 895,3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2872287"/>
                  </a:ext>
                </a:extLst>
              </a:tr>
              <a:tr h="4797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в том числе межбюджетные трансферты бюджетам муниципальных образований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88 575,5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75 127,7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75 127,7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92529448"/>
                  </a:ext>
                </a:extLst>
              </a:tr>
              <a:tr h="239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-11 388,6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-11 510,9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-11 661,0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3205551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69473054"/>
                  </a:ext>
                </a:extLst>
              </a:tr>
              <a:tr h="3592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</a:rPr>
                        <a:t>Итого консолидированный бюджет  района</a:t>
                      </a:r>
                      <a:endParaRPr lang="ru-RU" sz="1200" b="1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38703853"/>
                  </a:ext>
                </a:extLst>
              </a:tr>
              <a:tr h="239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Доходы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5 423 466,9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5 282 019,3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5 450 724,3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29652785"/>
                  </a:ext>
                </a:extLst>
              </a:tr>
              <a:tr h="239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Расходы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5 503 855,5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5 361 530,2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5 529 385,3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03134483"/>
                  </a:ext>
                </a:extLst>
              </a:tr>
              <a:tr h="239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Профицит (+), дефицит (-)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-80 388,6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-79 510,9</a:t>
                      </a:r>
                      <a:endParaRPr lang="ru-RU" sz="12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-78 661,0</a:t>
                      </a:r>
                      <a:endParaRPr lang="ru-RU" sz="12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23274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0111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61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259632" y="244511"/>
            <a:ext cx="6912768" cy="64633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Межбюджетные трансферты бюджетам городских и сельских поселений на 2025 год и плановый период 2026 - 2027 годов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115616" y="1412776"/>
            <a:ext cx="7848872" cy="396044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sz="1600" dirty="0"/>
              <a:t>Межбюджетные трансферты бюджетам поселений из бюджета района сформированы в соответствии с требованиями Бюджетного кодекса Российской Федерации, Федерального Закона от 06.10.2003 № 131-ФЗ «Об общих принципах организации местного самоуправления в Российской Федерации», закона Ханты-Мансийского автономного округа – Югры от 10.11.2008 года № 132-оз «О межбюджетных отношениях в Ханты-Мансийском автономном округе – Югре» (с изменениями), Правилами предоставления межбюджетных трансфертов из бюджета Нижневартовского района и соглашений по переданным полномочиям.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/>
              <a:t>Оказание финансовой поддержки из бюджета района в финансировании социально-значимых и первоочередных расходов поселений будет продолжено путем предоставления «выравнивающих» дотаций за счет межбюджетных трансфертов автономного округа.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600" dirty="0"/>
              <a:t>Продолжится поддержка городских и сельских поселений района путем предоставления трансфертов на обеспечение сбалансированности местных бюджетов. </a:t>
            </a:r>
          </a:p>
          <a:p>
            <a:pPr marL="0" indent="0">
              <a:buNone/>
            </a:pP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1028" name="Picture 4" descr="ÐÐ°ÑÑÐ¸Ð½ÐºÐ¸ Ð¿Ð¾ Ð·Ð°Ð¿ÑÐ¾ÑÑ ÑÑÐ°Ð½ÑÑÐµÑ Ð´ÐµÐ½ÐµÐ¶Ð½ÑÐ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941168"/>
            <a:ext cx="2505201" cy="160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2912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403648" y="64063"/>
            <a:ext cx="6624736" cy="92333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Межбюджетные трансферты бюджетам городских и сельских поселений на 2025 год и плановый период 2026-2027 годов (тыс. руб.)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78633"/>
              </p:ext>
            </p:extLst>
          </p:nvPr>
        </p:nvGraphicFramePr>
        <p:xfrm>
          <a:off x="533065" y="987393"/>
          <a:ext cx="8516405" cy="56058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11449">
                  <a:extLst>
                    <a:ext uri="{9D8B030D-6E8A-4147-A177-3AD203B41FA5}">
                      <a16:colId xmlns:a16="http://schemas.microsoft.com/office/drawing/2014/main" val="2743127474"/>
                    </a:ext>
                  </a:extLst>
                </a:gridCol>
                <a:gridCol w="976239">
                  <a:extLst>
                    <a:ext uri="{9D8B030D-6E8A-4147-A177-3AD203B41FA5}">
                      <a16:colId xmlns:a16="http://schemas.microsoft.com/office/drawing/2014/main" val="3704672862"/>
                    </a:ext>
                  </a:extLst>
                </a:gridCol>
                <a:gridCol w="976239">
                  <a:extLst>
                    <a:ext uri="{9D8B030D-6E8A-4147-A177-3AD203B41FA5}">
                      <a16:colId xmlns:a16="http://schemas.microsoft.com/office/drawing/2014/main" val="3101135132"/>
                    </a:ext>
                  </a:extLst>
                </a:gridCol>
                <a:gridCol w="976239">
                  <a:extLst>
                    <a:ext uri="{9D8B030D-6E8A-4147-A177-3AD203B41FA5}">
                      <a16:colId xmlns:a16="http://schemas.microsoft.com/office/drawing/2014/main" val="4082011669"/>
                    </a:ext>
                  </a:extLst>
                </a:gridCol>
                <a:gridCol w="976239">
                  <a:extLst>
                    <a:ext uri="{9D8B030D-6E8A-4147-A177-3AD203B41FA5}">
                      <a16:colId xmlns:a16="http://schemas.microsoft.com/office/drawing/2014/main" val="1872879992"/>
                    </a:ext>
                  </a:extLst>
                </a:gridCol>
              </a:tblGrid>
              <a:tr h="1498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Наименование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2024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проект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373191"/>
                  </a:ext>
                </a:extLst>
              </a:tr>
              <a:tr h="1678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2025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2026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2027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extLst>
                  <a:ext uri="{0D108BD9-81ED-4DB2-BD59-A6C34878D82A}">
                    <a16:rowId xmlns:a16="http://schemas.microsoft.com/office/drawing/2014/main" val="1776462072"/>
                  </a:ext>
                </a:extLst>
              </a:tr>
              <a:tr h="1103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Дотация на выравнивание бюджетной обеспеченности поселений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229 523,3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257 169,6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262 018,1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266 504,7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extLst>
                  <a:ext uri="{0D108BD9-81ED-4DB2-BD59-A6C34878D82A}">
                    <a16:rowId xmlns:a16="http://schemas.microsoft.com/office/drawing/2014/main" val="3337162427"/>
                  </a:ext>
                </a:extLst>
              </a:tr>
              <a:tr h="2110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Дотации из бюджета муниципального района на выравнивание бюджетной обеспеченности поселений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229 523,3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257 169,6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262 018,1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266 504,7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3506654532"/>
                  </a:ext>
                </a:extLst>
              </a:tr>
              <a:tr h="1103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Субвенции бюджетам поселений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5 314,9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5 225,1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5 756,2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5 975,7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extLst>
                  <a:ext uri="{0D108BD9-81ED-4DB2-BD59-A6C34878D82A}">
                    <a16:rowId xmlns:a16="http://schemas.microsoft.com/office/drawing/2014/main" val="3889030056"/>
                  </a:ext>
                </a:extLst>
              </a:tr>
              <a:tr h="21105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Осуществление первичного воинского учета органами местного самоуправления поселений, муниципальных и городских округов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4 903,1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5 225,1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5 756,2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5 975,7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4191796330"/>
                  </a:ext>
                </a:extLst>
              </a:tr>
              <a:tr h="21105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Осуществление переданных полномочий Российской Федерации на государственную регистрацию актов гражданского состояния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282,5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2008013451"/>
                  </a:ext>
                </a:extLst>
              </a:tr>
              <a:tr h="3724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Осуществление переданных полномочий Российской Федерации на государственную регистрацию актов гражданского состояния за счет средств бюджета Ханты-Мансийского автономного округа - Югры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129,3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3594480831"/>
                  </a:ext>
                </a:extLst>
              </a:tr>
              <a:tr h="1103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Субсидии бюджетам поселений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102 467,8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110 668,4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99 577,2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100 248,6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extLst>
                  <a:ext uri="{0D108BD9-81ED-4DB2-BD59-A6C34878D82A}">
                    <a16:rowId xmlns:a16="http://schemas.microsoft.com/office/drawing/2014/main" val="1279121233"/>
                  </a:ext>
                </a:extLst>
              </a:tr>
              <a:tr h="11032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Техническое оснащение муниципальных музеев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794,9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2044382187"/>
                  </a:ext>
                </a:extLst>
              </a:tr>
              <a:tr h="21105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Субсидии бюджетам поселений на создание условий для деятельности народных дружин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235,6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218,4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219,1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218,4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394104340"/>
                  </a:ext>
                </a:extLst>
              </a:tr>
              <a:tr h="31657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Субсидии бюджетам поселений на возмещение ресурсоснабжающим организациям недополученных доходов в связи с применением понижающих коэффициентов к нормативам потребления коммунальных услуг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16 017,3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17 458,8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19 030,2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442058187"/>
                  </a:ext>
                </a:extLst>
              </a:tr>
              <a:tr h="31657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Субсидии бюджетам поселений на реализацию программ формирования современной городской среды в рамках "Регионального проекта "Формирование комфортной городской среды"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5 252,8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11 042,1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1486611885"/>
                  </a:ext>
                </a:extLst>
              </a:tr>
              <a:tr h="31657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Субсидии бюджетам поселений на капитальный ремонт и ремонт автомобильных дорог общего пользования местного значения (Средства дорожного фонда Ханты-Мансийского автономного округа – Югры)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11 420,6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6 605,2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2343340517"/>
                  </a:ext>
                </a:extLst>
              </a:tr>
              <a:tr h="31657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Субсидии бюджетам поселений на приведение автомобильных дорог местного значения в нормативное состояние (Средства дорожного фонда Ханты-Мансийского автономного округа – Югры)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84 763,9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76 785,4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81 899,3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81 000,0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2367260629"/>
                  </a:ext>
                </a:extLst>
              </a:tr>
              <a:tr h="1103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Иные межбюджетные трансферты бюджетам поселений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503 151,2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580 072,6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483 079,9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483 354,9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extLst>
                  <a:ext uri="{0D108BD9-81ED-4DB2-BD59-A6C34878D82A}">
                    <a16:rowId xmlns:a16="http://schemas.microsoft.com/office/drawing/2014/main" val="1512063"/>
                  </a:ext>
                </a:extLst>
              </a:tr>
              <a:tr h="42210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Иные межбюджетные трансферты бюджетам поселений на возмещение ресурсоснабжающим организациям недополученных доходов в связи с применением понижающих коэффициентов к нормативам потребления коммунальных услуг за счет средств бюджета муниципального образования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6 864,6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7 482,4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8 155,8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2464191096"/>
                  </a:ext>
                </a:extLst>
              </a:tr>
              <a:tr h="21105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Иные межбюджетные трансферты бюджетам поселений на содержание подъездных дорог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23 419,7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24 654,9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25 834,9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27 057,8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2882834270"/>
                  </a:ext>
                </a:extLst>
              </a:tr>
              <a:tr h="2110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Иные межбюджетные трансферты бюджетам поселений на ремонт автомобильных дорог общего пользования местного значения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950,0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4222650035"/>
                  </a:ext>
                </a:extLst>
              </a:tr>
              <a:tr h="42210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Иные межбюджетные трансферты из бюджета муниципального района бюджетам городских, сельских поселений на осуществление части полномочий по решению вопросов местного значения в соответствии с заключенными соглашениями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1 736,7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1 784,8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84808706"/>
                  </a:ext>
                </a:extLst>
              </a:tr>
              <a:tr h="21105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Иные межбюджетные трансферты бюджетам городских, сельских поселений на поддержку мер по обеспечению сбалансированности бюджетов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474 994,8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545 818,3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449 762,6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448 141,3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2635795995"/>
                  </a:ext>
                </a:extLst>
              </a:tr>
              <a:tr h="31657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Иные межбюджетные трансферты на поощрение за достижение наиболее высоких показателей качества организации и осуществления бюджетного процесса в муниципальных образованиях района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3 000,0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b"/>
                </a:tc>
                <a:extLst>
                  <a:ext uri="{0D108BD9-81ED-4DB2-BD59-A6C34878D82A}">
                    <a16:rowId xmlns:a16="http://schemas.microsoft.com/office/drawing/2014/main" val="2144653808"/>
                  </a:ext>
                </a:extLst>
              </a:tr>
              <a:tr h="1103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ИТОГО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840 457,2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953 135,7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850 431,4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856 083,9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74" marR="4174" marT="4174" marB="0" anchor="ctr"/>
                </a:tc>
                <a:extLst>
                  <a:ext uri="{0D108BD9-81ED-4DB2-BD59-A6C34878D82A}">
                    <a16:rowId xmlns:a16="http://schemas.microsoft.com/office/drawing/2014/main" val="148787204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62</a:t>
            </a:r>
          </a:p>
        </p:txBody>
      </p:sp>
    </p:spTree>
    <p:extLst>
      <p:ext uri="{BB962C8B-B14F-4D97-AF65-F5344CB8AC3E}">
        <p14:creationId xmlns:p14="http://schemas.microsoft.com/office/powerpoint/2010/main" val="37426144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47579" y="6397465"/>
            <a:ext cx="4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63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03" y="64063"/>
            <a:ext cx="683568" cy="895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691680" y="2924944"/>
            <a:ext cx="6624736" cy="175432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 fontAlgn="b"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z="54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918690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18373</TotalTime>
  <Words>9662</Words>
  <Application>Microsoft Office PowerPoint</Application>
  <PresentationFormat>Экран (4:3)</PresentationFormat>
  <Paragraphs>1600</Paragraphs>
  <Slides>63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74" baseType="lpstr">
      <vt:lpstr>Arial</vt:lpstr>
      <vt:lpstr>Arial Narrow</vt:lpstr>
      <vt:lpstr>Calibri</vt:lpstr>
      <vt:lpstr>Century Schoolbook</vt:lpstr>
      <vt:lpstr>Constantia</vt:lpstr>
      <vt:lpstr>Georgia</vt:lpstr>
      <vt:lpstr>Times New Roman</vt:lpstr>
      <vt:lpstr>Times New Roman CYR</vt:lpstr>
      <vt:lpstr>Times New Roman CYR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VandreySA</dc:creator>
  <cp:lastModifiedBy>Вандрей Сергей Александрович</cp:lastModifiedBy>
  <cp:revision>1901</cp:revision>
  <cp:lastPrinted>2023-12-07T05:16:04Z</cp:lastPrinted>
  <dcterms:created xsi:type="dcterms:W3CDTF">2013-08-27T10:42:11Z</dcterms:created>
  <dcterms:modified xsi:type="dcterms:W3CDTF">2024-11-08T13:12:00Z</dcterms:modified>
</cp:coreProperties>
</file>